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9"/>
  </p:notesMasterIdLst>
  <p:sldIdLst>
    <p:sldId id="307" r:id="rId4"/>
    <p:sldId id="348" r:id="rId5"/>
    <p:sldId id="515" r:id="rId6"/>
    <p:sldId id="516" r:id="rId7"/>
    <p:sldId id="517" r:id="rId8"/>
    <p:sldId id="257" r:id="rId9"/>
    <p:sldId id="430" r:id="rId10"/>
    <p:sldId id="431" r:id="rId11"/>
    <p:sldId id="386" r:id="rId12"/>
    <p:sldId id="387" r:id="rId13"/>
    <p:sldId id="432" r:id="rId14"/>
    <p:sldId id="388" r:id="rId15"/>
    <p:sldId id="474" r:id="rId16"/>
    <p:sldId id="477" r:id="rId17"/>
    <p:sldId id="478" r:id="rId18"/>
    <p:sldId id="479" r:id="rId20"/>
    <p:sldId id="480" r:id="rId21"/>
    <p:sldId id="481" r:id="rId22"/>
    <p:sldId id="482" r:id="rId23"/>
    <p:sldId id="433" r:id="rId24"/>
    <p:sldId id="390" r:id="rId25"/>
    <p:sldId id="392" r:id="rId26"/>
    <p:sldId id="393" r:id="rId27"/>
    <p:sldId id="396" r:id="rId28"/>
    <p:sldId id="398" r:id="rId29"/>
    <p:sldId id="394" r:id="rId30"/>
    <p:sldId id="395" r:id="rId31"/>
    <p:sldId id="397" r:id="rId32"/>
    <p:sldId id="389" r:id="rId33"/>
    <p:sldId id="314" r:id="rId34"/>
    <p:sldId id="280" r:id="rId35"/>
    <p:sldId id="315" r:id="rId36"/>
    <p:sldId id="316" r:id="rId37"/>
    <p:sldId id="317" r:id="rId38"/>
    <p:sldId id="259" r:id="rId39"/>
    <p:sldId id="286" r:id="rId40"/>
    <p:sldId id="287" r:id="rId41"/>
    <p:sldId id="341" r:id="rId42"/>
    <p:sldId id="339" r:id="rId43"/>
    <p:sldId id="340" r:id="rId44"/>
    <p:sldId id="333" r:id="rId45"/>
    <p:sldId id="327" r:id="rId46"/>
    <p:sldId id="349" r:id="rId47"/>
    <p:sldId id="299" r:id="rId48"/>
    <p:sldId id="353" r:id="rId49"/>
    <p:sldId id="354" r:id="rId50"/>
    <p:sldId id="342" r:id="rId51"/>
    <p:sldId id="350" r:id="rId52"/>
    <p:sldId id="351" r:id="rId53"/>
    <p:sldId id="275" r:id="rId54"/>
    <p:sldId id="304" r:id="rId55"/>
  </p:sldIdLst>
  <p:sldSz cx="12192000" cy="6858000"/>
  <p:notesSz cx="6858000" cy="9144000"/>
  <p:custDataLst>
    <p:tags r:id="rId59"/>
  </p:custDataLst>
  <p:defaultTextStyle>
    <a:defPPr>
      <a:defRPr lang="zh-CN"/>
    </a:defPPr>
    <a:lvl1pPr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7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6EE2CE"/>
    <a:srgbClr val="FF00FF"/>
    <a:srgbClr val="993300"/>
    <a:srgbClr val="FBD53F"/>
    <a:srgbClr val="FFFFCC"/>
    <a:srgbClr val="CC00FF"/>
    <a:srgbClr val="93174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87" d="100"/>
          <a:sy n="87" d="100"/>
        </p:scale>
        <p:origin x="84" y="114"/>
      </p:cViewPr>
      <p:guideLst>
        <p:guide orient="horz" pos="2160"/>
        <p:guide pos="37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1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90E57819-EFCC-42FF-9849-6BEAF0954B00}"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8ADD5C61-F90F-4048-A07D-F818EF2A1295}"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fld id="{1D594924-30A0-4C5A-8475-B5279E11D39A}" type="slidenum">
              <a:rPr lang="zh-CN" altLang="en-US" sz="1200"/>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BF604350-5F61-4E5E-81A8-42AABFDAFE60}" type="slidenum">
              <a:rPr lang="en-US" altLang="zh-CN"/>
            </a:fld>
            <a:endParaRPr lang="en-US" altLang="zh-CN"/>
          </a:p>
        </p:txBody>
      </p:sp>
    </p:spTree>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9AA997-ED3C-4099-A902-F3CD602FAB2F}" type="slidenum">
              <a:rPr lang="en-US" altLang="zh-CN"/>
            </a:fld>
            <a:endParaRPr lang="en-US" altLang="zh-CN"/>
          </a:p>
        </p:txBody>
      </p:sp>
    </p:spTree>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1F212B06-F92D-40FC-9E37-C098943C4539}" type="slidenum">
              <a:rPr lang="en-US" altLang="zh-CN"/>
            </a:fld>
            <a:endParaRPr lang="en-US" altLang="zh-CN"/>
          </a:p>
        </p:txBody>
      </p:sp>
    </p:spTree>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02241E39-5428-43C6-B14D-1D51C1A2A354}"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C1DE430-15F3-40AE-8617-0E837AED32B0}"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A5EF4AEF-E215-445C-86E7-896B9244DF83}"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50EC9B11-F541-4E5A-9E6B-374486CF8D8D}"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fld id="{34FF71F6-9C34-4D0F-B969-AA975CEA0858}"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fld id="{85A02180-4CCB-4A6E-8665-2E209A9F06BC}"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fld id="{DF1911D1-3452-4153-BB9F-38A14AB1B6EA}"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FA1327A1-3713-470C-AAE1-88CF31B7061C}"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4F97936-AFCB-4B11-9D32-3DFBB51965DB}" type="slidenum">
              <a:rPr lang="en-US" altLang="zh-CN"/>
            </a:fld>
            <a:endParaRPr lang="en-US" altLang="zh-CN"/>
          </a:p>
        </p:txBody>
      </p:sp>
    </p:spTree>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AC651560-DB1A-49C7-8B26-32FDABC4FF6F}"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75B2CF3-A3B9-4E8B-B5AB-E606FE4F09CD}"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ED4A7208-3FB9-4C74-AA1F-A16ABB1E4503}"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44001070-32CD-4FEB-89CD-134DB805A30C}" type="slidenum">
              <a:rPr lang="en-US" altLang="zh-CN"/>
            </a:fld>
            <a:endParaRPr lang="en-US" altLang="zh-CN"/>
          </a:p>
        </p:txBody>
      </p:sp>
    </p:spTree>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4FD548BB-C81C-4FEF-9D37-5C128DC9D73E}" type="slidenum">
              <a:rPr lang="en-US" altLang="zh-CN"/>
            </a:fld>
            <a:endParaRPr lang="en-US" altLang="zh-CN"/>
          </a:p>
        </p:txBody>
      </p:sp>
    </p:spTree>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DD9392BA-9E78-4BFF-91CA-E2AECBA38279}" type="slidenum">
              <a:rPr lang="en-US" altLang="zh-CN"/>
            </a:fld>
            <a:endParaRPr lang="en-US" altLang="zh-CN"/>
          </a:p>
        </p:txBody>
      </p:sp>
    </p:spTree>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488A38DC-A740-49A5-BE14-3ABAB24A4105}" type="slidenum">
              <a:rPr lang="en-US" altLang="zh-CN"/>
            </a:fld>
            <a:endParaRPr lang="en-US" altLang="zh-CN"/>
          </a:p>
        </p:txBody>
      </p:sp>
    </p:spTree>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235122EB-145F-4186-AF2A-AF9FA3945287}" type="slidenum">
              <a:rPr lang="en-US" altLang="zh-CN"/>
            </a:fld>
            <a:endParaRPr lang="en-US" altLang="zh-CN"/>
          </a:p>
        </p:txBody>
      </p:sp>
    </p:spTree>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489D0438-8F0F-4EDD-A2F7-0D6CD8F927C2}" type="slidenum">
              <a:rPr lang="en-US" altLang="zh-CN"/>
            </a:fld>
            <a:endParaRPr lang="en-US" altLang="zh-CN"/>
          </a:p>
        </p:txBody>
      </p:sp>
    </p:spTree>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1464C109-026E-4D2E-BC29-D09EBD406C52}" type="slidenum">
              <a:rPr lang="en-US" altLang="zh-CN"/>
            </a:fld>
            <a:endParaRPr lang="en-US" altLang="zh-CN"/>
          </a:p>
        </p:txBody>
      </p:sp>
    </p:spTree>
  </p:cSld>
  <p:clrMapOvr>
    <a:masterClrMapping/>
  </p:clrMapOvr>
  <p:transition>
    <p:cu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fld id="{6A5D3423-8B8E-4C4A-B9B5-AB2B3F9354CC}"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cu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fld id="{ED8A8F4F-B76A-437F-9253-0A624402814A}" type="slidenum">
              <a:rPr lang="en-US" altLang="zh-CN">
                <a:solidFill>
                  <a:srgbClr val="000000"/>
                </a:solidFill>
              </a:rPr>
            </a:fld>
            <a:endParaRPr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spli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1" Type="http://schemas.openxmlformats.org/officeDocument/2006/relationships/slideLayout" Target="../slideLayouts/slideLayout1.xml"/><Relationship Id="rId10" Type="http://schemas.openxmlformats.org/officeDocument/2006/relationships/image" Target="../media/image38.png"/><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9" Type="http://schemas.openxmlformats.org/officeDocument/2006/relationships/image" Target="../media/image46.jpeg"/><Relationship Id="rId8" Type="http://schemas.openxmlformats.org/officeDocument/2006/relationships/image" Target="../media/image45.jpeg"/><Relationship Id="rId7" Type="http://schemas.openxmlformats.org/officeDocument/2006/relationships/image" Target="../media/image44.jpeg"/><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1" Type="http://schemas.openxmlformats.org/officeDocument/2006/relationships/slideLayout" Target="../slideLayouts/slideLayout1.xml"/><Relationship Id="rId10" Type="http://schemas.openxmlformats.org/officeDocument/2006/relationships/image" Target="../media/image47.jpe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3.jpeg"/><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11.png"/><Relationship Id="rId1" Type="http://schemas.openxmlformats.org/officeDocument/2006/relationships/image" Target="../media/image10.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xml"/><Relationship Id="rId1"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image" Target="../media/image12.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2.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12.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image" Target="../media/image63.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2.xml"/><Relationship Id="rId2" Type="http://schemas.openxmlformats.org/officeDocument/2006/relationships/image" Target="../media/image66.png"/><Relationship Id="rId1" Type="http://schemas.openxmlformats.org/officeDocument/2006/relationships/image" Target="../media/image65.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67.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tags" Target="../tags/tag8.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8130" name="WordArt 2"/>
          <p:cNvSpPr>
            <a:spLocks noChangeArrowheads="1" noChangeShapeType="1" noTextEdit="1"/>
          </p:cNvSpPr>
          <p:nvPr/>
        </p:nvSpPr>
        <p:spPr bwMode="auto">
          <a:xfrm>
            <a:off x="7896225" y="836614"/>
            <a:ext cx="2520950" cy="9366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b="1" kern="10">
                <a:ln w="9525">
                  <a:solidFill>
                    <a:srgbClr val="000000"/>
                  </a:solidFill>
                  <a:round/>
                </a:ln>
                <a:solidFill>
                  <a:srgbClr val="FFFFFF"/>
                </a:solidFill>
                <a:latin typeface="Arial" panose="020B0604020202020204" pitchFamily="34" charset="0"/>
                <a:cs typeface="Arial" panose="020B0604020202020204" pitchFamily="34" charset="0"/>
              </a:rPr>
              <a:t>Unit 7</a:t>
            </a:r>
            <a:endParaRPr lang="zh-CN" altLang="en-US" sz="3600" b="1" kern="10">
              <a:ln w="9525">
                <a:solidFill>
                  <a:srgbClr val="000000"/>
                </a:solidFill>
                <a:round/>
              </a:ln>
              <a:solidFill>
                <a:srgbClr val="FFFFFF"/>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126688" y="1989599"/>
            <a:ext cx="10465427"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rPr>
              <a:t>So I’ll probably just </a:t>
            </a:r>
            <a:r>
              <a:rPr lang="en-US" altLang="zh-CN" b="1" dirty="0" smtClean="0">
                <a:solidFill>
                  <a:srgbClr val="0000FF"/>
                </a:solidFill>
              </a:rPr>
              <a:t>_________ </a:t>
            </a:r>
            <a:r>
              <a:rPr lang="en-US" altLang="zh-CN" b="1" dirty="0">
                <a:solidFill>
                  <a:srgbClr val="0000FF"/>
                </a:solidFill>
              </a:rPr>
              <a:t>a bird</a:t>
            </a:r>
            <a:r>
              <a:rPr lang="en-US" altLang="zh-CN" b="1" dirty="0">
                <a:solidFill>
                  <a:schemeClr val="tx1"/>
                </a:solidFill>
              </a:rPr>
              <a:t>. During the week, I’ll </a:t>
            </a:r>
            <a:r>
              <a:rPr lang="en-US" altLang="zh-CN" b="1" dirty="0" smtClean="0">
                <a:solidFill>
                  <a:schemeClr val="tx1"/>
                </a:solidFill>
              </a:rPr>
              <a:t>_________</a:t>
            </a:r>
            <a:r>
              <a:rPr lang="en-US" altLang="zh-CN" b="1" dirty="0" smtClean="0">
                <a:solidFill>
                  <a:srgbClr val="0000FF"/>
                </a:solidFill>
              </a:rPr>
              <a:t> </a:t>
            </a:r>
            <a:r>
              <a:rPr lang="en-US" altLang="zh-CN" b="1" dirty="0">
                <a:solidFill>
                  <a:srgbClr val="0000FF"/>
                </a:solidFill>
              </a:rPr>
              <a:t>smart</a:t>
            </a:r>
            <a:r>
              <a:rPr lang="en-US" altLang="zh-CN" b="1" dirty="0">
                <a:solidFill>
                  <a:schemeClr val="tx1"/>
                </a:solidFill>
              </a:rPr>
              <a:t> clothes. On the weekend, I’ll </a:t>
            </a:r>
            <a:r>
              <a:rPr lang="en-US" altLang="zh-CN" b="1" dirty="0" smtClean="0">
                <a:solidFill>
                  <a:schemeClr val="tx1"/>
                </a:solidFill>
              </a:rPr>
              <a:t>_________ </a:t>
            </a:r>
            <a:r>
              <a:rPr lang="en-US" altLang="zh-CN" b="1" dirty="0">
                <a:solidFill>
                  <a:srgbClr val="0000FF"/>
                </a:solidFill>
              </a:rPr>
              <a:t>less smart</a:t>
            </a:r>
            <a:r>
              <a:rPr lang="en-US" altLang="zh-CN" b="1" dirty="0">
                <a:solidFill>
                  <a:schemeClr val="tx1"/>
                </a:solidFill>
              </a:rPr>
              <a:t> but I’ll be more comfortable. In the future, people will </a:t>
            </a:r>
            <a:r>
              <a:rPr lang="en-US" altLang="zh-CN" b="1" dirty="0" smtClean="0">
                <a:solidFill>
                  <a:schemeClr val="tx1"/>
                </a:solidFill>
              </a:rPr>
              <a:t>_________ </a:t>
            </a:r>
            <a:r>
              <a:rPr lang="en-US" altLang="zh-CN" b="1" dirty="0">
                <a:solidFill>
                  <a:schemeClr val="tx1"/>
                </a:solidFill>
              </a:rPr>
              <a:t>more so they’ll probably have fewer vacations, but I think I’ll </a:t>
            </a:r>
            <a:r>
              <a:rPr lang="en-US" altLang="zh-CN" b="1" dirty="0" smtClean="0">
                <a:solidFill>
                  <a:schemeClr val="tx1"/>
                </a:solidFill>
              </a:rPr>
              <a:t>__________ </a:t>
            </a:r>
            <a:r>
              <a:rPr lang="en-US" altLang="zh-CN" b="1" dirty="0">
                <a:solidFill>
                  <a:schemeClr val="tx1"/>
                </a:solidFill>
              </a:rPr>
              <a:t>a holiday in Hong Kong </a:t>
            </a:r>
            <a:r>
              <a:rPr lang="en-US" altLang="zh-CN" b="1" dirty="0">
                <a:solidFill>
                  <a:schemeClr val="tx1"/>
                </a:solidFill>
              </a:rPr>
              <a:t>when possible. One day I’ll even go to Australia.</a:t>
            </a:r>
            <a:endParaRPr kumimoji="1" lang="en-US" altLang="zh-CN" b="1" dirty="0">
              <a:solidFill>
                <a:schemeClr val="tx1"/>
              </a:solidFill>
            </a:endParaRPr>
          </a:p>
        </p:txBody>
      </p:sp>
      <p:sp>
        <p:nvSpPr>
          <p:cNvPr id="5126" name="Text Box 6"/>
          <p:cNvSpPr txBox="1">
            <a:spLocks noChangeArrowheads="1"/>
          </p:cNvSpPr>
          <p:nvPr/>
        </p:nvSpPr>
        <p:spPr bwMode="auto">
          <a:xfrm>
            <a:off x="5486969" y="1960950"/>
            <a:ext cx="1368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keep</a:t>
            </a:r>
            <a:endParaRPr lang="en-US" altLang="zh-CN" b="1" dirty="0">
              <a:solidFill>
                <a:srgbClr val="FF0000"/>
              </a:solidFill>
              <a:cs typeface="Times New Roman" panose="02020603050405020304" pitchFamily="18" charset="0"/>
            </a:endParaRPr>
          </a:p>
        </p:txBody>
      </p:sp>
      <p:sp>
        <p:nvSpPr>
          <p:cNvPr id="3" name="Text Box 6"/>
          <p:cNvSpPr txBox="1">
            <a:spLocks noChangeArrowheads="1"/>
          </p:cNvSpPr>
          <p:nvPr/>
        </p:nvSpPr>
        <p:spPr bwMode="auto">
          <a:xfrm>
            <a:off x="1829555" y="2497575"/>
            <a:ext cx="1368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wear</a:t>
            </a:r>
            <a:endParaRPr lang="en-US" altLang="zh-CN" b="1" dirty="0">
              <a:solidFill>
                <a:srgbClr val="FF0000"/>
              </a:solidFill>
              <a:cs typeface="Times New Roman" panose="02020603050405020304" pitchFamily="18" charset="0"/>
            </a:endParaRPr>
          </a:p>
        </p:txBody>
      </p:sp>
      <p:sp>
        <p:nvSpPr>
          <p:cNvPr id="4" name="Text Box 6"/>
          <p:cNvSpPr txBox="1">
            <a:spLocks noChangeArrowheads="1"/>
          </p:cNvSpPr>
          <p:nvPr/>
        </p:nvSpPr>
        <p:spPr bwMode="auto">
          <a:xfrm>
            <a:off x="1559494" y="3213220"/>
            <a:ext cx="1368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look</a:t>
            </a:r>
            <a:endParaRPr lang="en-US" altLang="zh-CN" b="1" dirty="0">
              <a:solidFill>
                <a:srgbClr val="FF0000"/>
              </a:solidFill>
              <a:cs typeface="Times New Roman" panose="02020603050405020304" pitchFamily="18" charset="0"/>
            </a:endParaRPr>
          </a:p>
        </p:txBody>
      </p:sp>
      <p:sp>
        <p:nvSpPr>
          <p:cNvPr id="5" name="Text Box 6"/>
          <p:cNvSpPr txBox="1">
            <a:spLocks noChangeArrowheads="1"/>
          </p:cNvSpPr>
          <p:nvPr/>
        </p:nvSpPr>
        <p:spPr bwMode="auto">
          <a:xfrm>
            <a:off x="4799810" y="3717118"/>
            <a:ext cx="1368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work</a:t>
            </a:r>
            <a:endParaRPr lang="en-US" altLang="zh-CN" b="1" dirty="0">
              <a:solidFill>
                <a:srgbClr val="FF0000"/>
              </a:solidFill>
              <a:cs typeface="Times New Roman" panose="02020603050405020304" pitchFamily="18" charset="0"/>
            </a:endParaRPr>
          </a:p>
        </p:txBody>
      </p:sp>
      <p:sp>
        <p:nvSpPr>
          <p:cNvPr id="6" name="Text Box 6"/>
          <p:cNvSpPr txBox="1">
            <a:spLocks noChangeArrowheads="1"/>
          </p:cNvSpPr>
          <p:nvPr/>
        </p:nvSpPr>
        <p:spPr bwMode="auto">
          <a:xfrm>
            <a:off x="8040184" y="4364830"/>
            <a:ext cx="1368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take</a:t>
            </a:r>
            <a:endParaRPr lang="en-US" altLang="zh-CN" b="1" dirty="0">
              <a:solidFill>
                <a:srgbClr val="FF0000"/>
              </a:solidFill>
              <a:cs typeface="Times New Roman" panose="02020603050405020304" pitchFamily="18" charset="0"/>
            </a:endParaRPr>
          </a:p>
        </p:txBody>
      </p:sp>
      <p:sp>
        <p:nvSpPr>
          <p:cNvPr id="12" name="Text Box 6"/>
          <p:cNvSpPr txBox="1">
            <a:spLocks noChangeArrowheads="1"/>
          </p:cNvSpPr>
          <p:nvPr/>
        </p:nvSpPr>
        <p:spPr bwMode="auto">
          <a:xfrm>
            <a:off x="911424" y="692696"/>
            <a:ext cx="10081120" cy="683264"/>
          </a:xfrm>
          <a:prstGeom prst="rect">
            <a:avLst/>
          </a:prstGeom>
          <a:solidFill>
            <a:srgbClr val="FFFFCC"/>
          </a:solidFill>
          <a:ln>
            <a:solidFill>
              <a:schemeClr val="tx1"/>
            </a:solid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meet </a:t>
            </a:r>
            <a:r>
              <a:rPr lang="en-US" altLang="zh-CN" b="1" dirty="0" smtClean="0">
                <a:cs typeface="Times New Roman" panose="02020603050405020304" pitchFamily="18" charset="0"/>
              </a:rPr>
              <a:t> </a:t>
            </a:r>
            <a:r>
              <a:rPr lang="en-US" altLang="zh-CN" b="1" dirty="0">
                <a:cs typeface="Times New Roman" panose="02020603050405020304" pitchFamily="18" charset="0"/>
              </a:rPr>
              <a:t>work  </a:t>
            </a:r>
            <a:r>
              <a:rPr lang="en-US" altLang="zh-CN" b="1" dirty="0" smtClean="0">
                <a:cs typeface="Times New Roman" panose="02020603050405020304" pitchFamily="18" charset="0"/>
              </a:rPr>
              <a:t>live  look  keep  wear  more  less  fewer  take</a:t>
            </a:r>
            <a:endParaRPr lang="en-US" altLang="zh-CN" b="1"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linds(horizontal)">
                                      <p:cBhvr>
                                        <p:cTn id="7" dur="500"/>
                                        <p:tgtEl>
                                          <p:spTgt spid="51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3"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7670" y="692785"/>
            <a:ext cx="11640185" cy="5775960"/>
          </a:xfrm>
          <a:prstGeom prst="rect">
            <a:avLst/>
          </a:prstGeom>
          <a:noFill/>
        </p:spPr>
        <p:txBody>
          <a:bodyPr wrap="square" rtlCol="0" anchor="t">
            <a:spAutoFit/>
          </a:bodyPr>
          <a:p>
            <a:pPr eaLnBrk="1" hangingPunct="1">
              <a:lnSpc>
                <a:spcPct val="120000"/>
              </a:lnSpc>
              <a:spcBef>
                <a:spcPts val="0"/>
              </a:spcBef>
            </a:pPr>
            <a:r>
              <a:rPr lang="en-US" altLang="zh-CN" sz="2800" b="1" dirty="0">
                <a:solidFill>
                  <a:srgbClr val="FF0000"/>
                </a:solidFill>
                <a:sym typeface="+mn-ea"/>
              </a:rPr>
              <a:t>In 20 years, </a:t>
            </a:r>
            <a:r>
              <a:rPr lang="en-US" altLang="zh-CN" sz="2800" b="1" u="sng" dirty="0">
                <a:solidFill>
                  <a:srgbClr val="FF0000"/>
                </a:solidFill>
                <a:sym typeface="+mn-ea"/>
              </a:rPr>
              <a:t>I think I’ll be a newspaper reporter</a:t>
            </a:r>
            <a:r>
              <a:rPr lang="en-US" altLang="zh-CN" sz="2800" b="1" dirty="0">
                <a:solidFill>
                  <a:srgbClr val="FF0000"/>
                </a:solidFill>
                <a:sym typeface="+mn-ea"/>
              </a:rPr>
              <a:t>. </a:t>
            </a:r>
            <a:endParaRPr lang="en-US" altLang="zh-CN" sz="2800" b="1" dirty="0">
              <a:solidFill>
                <a:srgbClr val="FF0000"/>
              </a:solidFill>
              <a:sym typeface="+mn-ea"/>
            </a:endParaRPr>
          </a:p>
          <a:p>
            <a:pPr eaLnBrk="1" hangingPunct="1">
              <a:lnSpc>
                <a:spcPct val="120000"/>
              </a:lnSpc>
              <a:spcBef>
                <a:spcPts val="0"/>
              </a:spcBef>
            </a:pPr>
            <a:r>
              <a:rPr lang="en-US" altLang="zh-CN" sz="2800" b="1" dirty="0">
                <a:solidFill>
                  <a:srgbClr val="FF0000"/>
                </a:solidFill>
                <a:sym typeface="+mn-ea"/>
              </a:rPr>
              <a:t>1. (job) </a:t>
            </a:r>
            <a:endParaRPr lang="en-US" altLang="zh-CN" sz="2800" b="1" dirty="0">
              <a:solidFill>
                <a:srgbClr val="FF0000"/>
              </a:solidFill>
              <a:sym typeface="+mn-ea"/>
            </a:endParaRPr>
          </a:p>
          <a:p>
            <a:pPr eaLnBrk="1" hangingPunct="1">
              <a:lnSpc>
                <a:spcPct val="120000"/>
              </a:lnSpc>
              <a:spcBef>
                <a:spcPts val="0"/>
              </a:spcBef>
            </a:pPr>
            <a:r>
              <a:rPr lang="en-US" altLang="zh-CN" sz="2800" b="1" u="sng" dirty="0">
                <a:solidFill>
                  <a:srgbClr val="00B050"/>
                </a:solidFill>
                <a:sym typeface="+mn-ea"/>
              </a:rPr>
              <a:t>I’ll </a:t>
            </a:r>
            <a:r>
              <a:rPr lang="en-US" altLang="zh-CN" sz="2800" b="1" u="sng" dirty="0" smtClean="0">
                <a:solidFill>
                  <a:srgbClr val="00B050"/>
                </a:solidFill>
                <a:sym typeface="+mn-ea"/>
              </a:rPr>
              <a:t>live </a:t>
            </a:r>
            <a:r>
              <a:rPr lang="en-US" altLang="zh-CN" sz="2800" b="1" u="sng" dirty="0">
                <a:solidFill>
                  <a:srgbClr val="00B050"/>
                </a:solidFill>
                <a:sym typeface="+mn-ea"/>
              </a:rPr>
              <a:t>in Shanghai</a:t>
            </a:r>
            <a:r>
              <a:rPr lang="en-US" altLang="zh-CN" sz="2800" b="1" dirty="0">
                <a:solidFill>
                  <a:srgbClr val="00B050"/>
                </a:solidFill>
                <a:sym typeface="+mn-ea"/>
              </a:rPr>
              <a:t>, because there will be </a:t>
            </a:r>
            <a:r>
              <a:rPr lang="en-US" altLang="zh-CN" sz="2800" b="1" dirty="0" smtClean="0">
                <a:solidFill>
                  <a:srgbClr val="00B050"/>
                </a:solidFill>
                <a:sym typeface="+mn-ea"/>
              </a:rPr>
              <a:t>more </a:t>
            </a:r>
            <a:r>
              <a:rPr lang="en-US" altLang="zh-CN" sz="2800" b="1" dirty="0">
                <a:solidFill>
                  <a:srgbClr val="00B050"/>
                </a:solidFill>
                <a:sym typeface="+mn-ea"/>
              </a:rPr>
              <a:t>jobs in that city.</a:t>
            </a:r>
            <a:endParaRPr lang="en-US" altLang="zh-CN" sz="2800" b="1" dirty="0">
              <a:solidFill>
                <a:srgbClr val="00B050"/>
              </a:solidFill>
              <a:sym typeface="+mn-ea"/>
            </a:endParaRPr>
          </a:p>
          <a:p>
            <a:pPr eaLnBrk="1" hangingPunct="1">
              <a:lnSpc>
                <a:spcPct val="120000"/>
              </a:lnSpc>
              <a:spcBef>
                <a:spcPts val="0"/>
              </a:spcBef>
            </a:pPr>
            <a:r>
              <a:rPr lang="en-US" altLang="zh-CN" sz="2800" b="1" dirty="0">
                <a:solidFill>
                  <a:srgbClr val="00B050"/>
                </a:solidFill>
                <a:sym typeface="+mn-ea"/>
              </a:rPr>
              <a:t>2. (place to live) </a:t>
            </a:r>
            <a:endParaRPr lang="en-US" altLang="zh-CN" sz="2800" b="1" dirty="0">
              <a:solidFill>
                <a:srgbClr val="00B050"/>
              </a:solidFill>
              <a:sym typeface="+mn-ea"/>
            </a:endParaRPr>
          </a:p>
          <a:p>
            <a:pPr eaLnBrk="1" hangingPunct="1">
              <a:lnSpc>
                <a:spcPct val="120000"/>
              </a:lnSpc>
              <a:spcBef>
                <a:spcPts val="0"/>
              </a:spcBef>
            </a:pPr>
            <a:r>
              <a:rPr lang="en-US" altLang="zh-CN" sz="2800" b="1" dirty="0">
                <a:solidFill>
                  <a:srgbClr val="0000FF"/>
                </a:solidFill>
                <a:sym typeface="+mn-ea"/>
              </a:rPr>
              <a:t>As a reporter, </a:t>
            </a:r>
            <a:r>
              <a:rPr lang="en-US" altLang="zh-CN" sz="2800" b="1" u="sng" dirty="0">
                <a:solidFill>
                  <a:srgbClr val="0000FF"/>
                </a:solidFill>
                <a:sym typeface="+mn-ea"/>
              </a:rPr>
              <a:t>I think I will </a:t>
            </a:r>
            <a:r>
              <a:rPr lang="en-US" altLang="zh-CN" sz="2800" b="1" u="sng" dirty="0" smtClean="0">
                <a:solidFill>
                  <a:srgbClr val="0000FF"/>
                </a:solidFill>
                <a:sym typeface="+mn-ea"/>
              </a:rPr>
              <a:t>meet </a:t>
            </a:r>
            <a:r>
              <a:rPr lang="en-US" altLang="zh-CN" sz="2800" b="1" u="sng" dirty="0">
                <a:solidFill>
                  <a:srgbClr val="0000FF"/>
                </a:solidFill>
                <a:sym typeface="+mn-ea"/>
              </a:rPr>
              <a:t>lots of interesting people</a:t>
            </a:r>
            <a:r>
              <a:rPr lang="en-US" altLang="zh-CN" sz="2800" b="1" dirty="0">
                <a:solidFill>
                  <a:srgbClr val="0000FF"/>
                </a:solidFill>
                <a:sym typeface="+mn-ea"/>
              </a:rPr>
              <a:t>, so </a:t>
            </a:r>
            <a:r>
              <a:rPr lang="en-US" altLang="zh-CN" sz="2800" b="1" u="sng" dirty="0">
                <a:solidFill>
                  <a:srgbClr val="0000FF"/>
                </a:solidFill>
                <a:sym typeface="+mn-ea"/>
              </a:rPr>
              <a:t>I’ll have more friends</a:t>
            </a:r>
            <a:r>
              <a:rPr lang="en-US" altLang="zh-CN" sz="2800" b="1" dirty="0">
                <a:solidFill>
                  <a:srgbClr val="0000FF"/>
                </a:solidFill>
                <a:sym typeface="+mn-ea"/>
              </a:rPr>
              <a:t>. </a:t>
            </a:r>
            <a:endParaRPr lang="en-US" altLang="zh-CN" sz="2800" b="1" dirty="0">
              <a:solidFill>
                <a:srgbClr val="0000FF"/>
              </a:solidFill>
              <a:sym typeface="+mn-ea"/>
            </a:endParaRPr>
          </a:p>
          <a:p>
            <a:pPr eaLnBrk="1" hangingPunct="1">
              <a:lnSpc>
                <a:spcPct val="120000"/>
              </a:lnSpc>
              <a:spcBef>
                <a:spcPts val="0"/>
              </a:spcBef>
            </a:pPr>
            <a:r>
              <a:rPr lang="en-US" altLang="zh-CN" sz="2800" b="1" dirty="0">
                <a:solidFill>
                  <a:srgbClr val="0000FF"/>
                </a:solidFill>
                <a:sym typeface="+mn-ea"/>
              </a:rPr>
              <a:t>3. (friend) </a:t>
            </a:r>
            <a:endParaRPr lang="en-US" altLang="zh-CN" sz="2800" b="1" dirty="0">
              <a:solidFill>
                <a:srgbClr val="0000FF"/>
              </a:solidFill>
              <a:sym typeface="+mn-ea"/>
            </a:endParaRPr>
          </a:p>
          <a:p>
            <a:pPr eaLnBrk="1" hangingPunct="1">
              <a:lnSpc>
                <a:spcPct val="120000"/>
              </a:lnSpc>
              <a:spcBef>
                <a:spcPts val="0"/>
              </a:spcBef>
            </a:pPr>
            <a:r>
              <a:rPr lang="en-US" altLang="zh-CN" sz="2800" b="1" u="sng" dirty="0">
                <a:solidFill>
                  <a:srgbClr val="FF00FF"/>
                </a:solidFill>
                <a:sym typeface="+mn-ea"/>
              </a:rPr>
              <a:t>I’ll have </a:t>
            </a:r>
            <a:r>
              <a:rPr lang="en-US" altLang="zh-CN" sz="2800" b="1" u="sng" dirty="0" smtClean="0">
                <a:solidFill>
                  <a:srgbClr val="FF00FF"/>
                </a:solidFill>
                <a:sym typeface="+mn-ea"/>
              </a:rPr>
              <a:t>fewer </a:t>
            </a:r>
            <a:r>
              <a:rPr lang="en-US" altLang="zh-CN" sz="2800" b="1" u="sng" dirty="0">
                <a:solidFill>
                  <a:srgbClr val="FF00FF"/>
                </a:solidFill>
                <a:sym typeface="+mn-ea"/>
              </a:rPr>
              <a:t>pets</a:t>
            </a:r>
            <a:r>
              <a:rPr lang="en-US" altLang="zh-CN" sz="2800" b="1" dirty="0">
                <a:solidFill>
                  <a:srgbClr val="FF00FF"/>
                </a:solidFill>
                <a:sym typeface="+mn-ea"/>
              </a:rPr>
              <a:t>, though, because I’ll have </a:t>
            </a:r>
            <a:r>
              <a:rPr lang="en-US" altLang="zh-CN" sz="2800" b="1" dirty="0" smtClean="0">
                <a:solidFill>
                  <a:srgbClr val="FF00FF"/>
                </a:solidFill>
                <a:sym typeface="+mn-ea"/>
              </a:rPr>
              <a:t>less </a:t>
            </a:r>
            <a:r>
              <a:rPr lang="en-US" altLang="zh-CN" sz="2800" b="1" dirty="0">
                <a:solidFill>
                  <a:srgbClr val="FF00FF"/>
                </a:solidFill>
                <a:sym typeface="+mn-ea"/>
              </a:rPr>
              <a:t>free time. And my apartment will be no good for pets because it’ll be too small. So </a:t>
            </a:r>
            <a:r>
              <a:rPr lang="en-US" altLang="zh-CN" sz="2800" b="1" u="sng" dirty="0">
                <a:solidFill>
                  <a:srgbClr val="FF00FF"/>
                </a:solidFill>
                <a:sym typeface="+mn-ea"/>
              </a:rPr>
              <a:t>I’ll </a:t>
            </a:r>
            <a:r>
              <a:rPr lang="en-US" altLang="zh-CN" sz="2800" b="1" dirty="0">
                <a:solidFill>
                  <a:srgbClr val="FF00FF"/>
                </a:solidFill>
                <a:sym typeface="+mn-ea"/>
              </a:rPr>
              <a:t>probably just </a:t>
            </a:r>
            <a:r>
              <a:rPr lang="en-US" altLang="zh-CN" sz="2800" b="1" u="sng" dirty="0" smtClean="0">
                <a:solidFill>
                  <a:srgbClr val="FF00FF"/>
                </a:solidFill>
                <a:sym typeface="+mn-ea"/>
              </a:rPr>
              <a:t>keep </a:t>
            </a:r>
            <a:r>
              <a:rPr lang="en-US" altLang="zh-CN" sz="2800" b="1" u="sng" dirty="0">
                <a:solidFill>
                  <a:srgbClr val="FF00FF"/>
                </a:solidFill>
                <a:sym typeface="+mn-ea"/>
              </a:rPr>
              <a:t>a bird.</a:t>
            </a:r>
            <a:endParaRPr lang="en-US" altLang="zh-CN" sz="2800" b="1" dirty="0">
              <a:solidFill>
                <a:srgbClr val="FF00FF"/>
              </a:solidFill>
              <a:sym typeface="+mn-ea"/>
            </a:endParaRPr>
          </a:p>
          <a:p>
            <a:pPr eaLnBrk="1" hangingPunct="1">
              <a:lnSpc>
                <a:spcPct val="120000"/>
              </a:lnSpc>
              <a:spcBef>
                <a:spcPts val="0"/>
              </a:spcBef>
            </a:pPr>
            <a:r>
              <a:rPr lang="en-US" altLang="zh-CN" sz="2800" b="1" dirty="0">
                <a:solidFill>
                  <a:srgbClr val="FF00FF"/>
                </a:solidFill>
                <a:sym typeface="+mn-ea"/>
              </a:rPr>
              <a:t>4. (pet) </a:t>
            </a:r>
            <a:endParaRPr lang="en-US" altLang="zh-CN" sz="2800" b="1" dirty="0">
              <a:solidFill>
                <a:schemeClr val="tx1"/>
              </a:solidFill>
              <a:sym typeface="+mn-ea"/>
            </a:endParaRPr>
          </a:p>
        </p:txBody>
      </p:sp>
      <p:sp>
        <p:nvSpPr>
          <p:cNvPr id="3" name="文本框 2"/>
          <p:cNvSpPr txBox="1"/>
          <p:nvPr/>
        </p:nvSpPr>
        <p:spPr>
          <a:xfrm>
            <a:off x="1895475" y="188595"/>
            <a:ext cx="8136255" cy="583565"/>
          </a:xfrm>
          <a:prstGeom prst="rect">
            <a:avLst/>
          </a:prstGeom>
          <a:noFill/>
        </p:spPr>
        <p:txBody>
          <a:bodyPr wrap="square" rtlCol="0" anchor="t">
            <a:spAutoFit/>
          </a:bodyPr>
          <a:p>
            <a:r>
              <a:rPr lang="en-US" altLang="zh-CN" b="1" dirty="0">
                <a:solidFill>
                  <a:srgbClr val="0000FF"/>
                </a:solidFill>
                <a:latin typeface="Arial" panose="020B0604020202020204" pitchFamily="34" charset="0"/>
                <a:cs typeface="Times New Roman" panose="02020603050405020304" pitchFamily="18" charset="0"/>
                <a:sym typeface="+mn-ea"/>
              </a:rPr>
              <a:t>What will my life be like in 20 years?</a:t>
            </a:r>
            <a:endParaRPr lang="en-US" altLang="zh-CN" b="1" dirty="0">
              <a:solidFill>
                <a:srgbClr val="0000FF"/>
              </a:solidFill>
              <a:latin typeface="Arial" panose="020B0604020202020204" pitchFamily="34" charset="0"/>
              <a:cs typeface="Times New Roman" panose="02020603050405020304" pitchFamily="18" charset="0"/>
              <a:sym typeface="+mn-ea"/>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7670" y="692785"/>
            <a:ext cx="11640185" cy="5850255"/>
          </a:xfrm>
          <a:prstGeom prst="rect">
            <a:avLst/>
          </a:prstGeom>
          <a:noFill/>
        </p:spPr>
        <p:txBody>
          <a:bodyPr wrap="square" rtlCol="0" anchor="t">
            <a:spAutoFit/>
          </a:bodyPr>
          <a:p>
            <a:pPr eaLnBrk="1" hangingPunct="1">
              <a:lnSpc>
                <a:spcPct val="120000"/>
              </a:lnSpc>
              <a:spcBef>
                <a:spcPts val="0"/>
              </a:spcBef>
            </a:pPr>
            <a:r>
              <a:rPr lang="en-US" altLang="zh-CN" sz="2800" b="1" dirty="0">
                <a:solidFill>
                  <a:srgbClr val="6EE2CE"/>
                </a:solidFill>
                <a:sym typeface="+mn-ea"/>
              </a:rPr>
              <a:t>During the week, </a:t>
            </a:r>
            <a:r>
              <a:rPr lang="en-US" altLang="zh-CN" sz="2800" b="1" u="sng" dirty="0">
                <a:solidFill>
                  <a:srgbClr val="6EE2CE"/>
                </a:solidFill>
                <a:sym typeface="+mn-ea"/>
              </a:rPr>
              <a:t>I’ll </a:t>
            </a:r>
            <a:r>
              <a:rPr lang="en-US" altLang="zh-CN" sz="2800" b="1" u="sng" dirty="0" smtClean="0">
                <a:solidFill>
                  <a:srgbClr val="6EE2CE"/>
                </a:solidFill>
                <a:sym typeface="+mn-ea"/>
              </a:rPr>
              <a:t>wea</a:t>
            </a:r>
            <a:r>
              <a:rPr lang="en-US" altLang="zh-CN" sz="2800" b="1" u="sng" dirty="0" smtClean="0">
                <a:solidFill>
                  <a:srgbClr val="6EE2CE"/>
                </a:solidFill>
                <a:sym typeface="+mn-ea"/>
              </a:rPr>
              <a:t>r </a:t>
            </a:r>
            <a:r>
              <a:rPr lang="en-US" altLang="zh-CN" sz="2800" b="1" u="sng" dirty="0">
                <a:solidFill>
                  <a:srgbClr val="6EE2CE"/>
                </a:solidFill>
                <a:sym typeface="+mn-ea"/>
              </a:rPr>
              <a:t>smart clothes</a:t>
            </a:r>
            <a:r>
              <a:rPr lang="en-US" altLang="zh-CN" sz="2800" b="1" dirty="0">
                <a:solidFill>
                  <a:srgbClr val="6EE2CE"/>
                </a:solidFill>
                <a:sym typeface="+mn-ea"/>
              </a:rPr>
              <a:t>. On the weekend, I’ll </a:t>
            </a:r>
            <a:r>
              <a:rPr lang="en-US" altLang="zh-CN" sz="2800" b="1" dirty="0" smtClean="0">
                <a:solidFill>
                  <a:srgbClr val="6EE2CE"/>
                </a:solidFill>
                <a:sym typeface="+mn-ea"/>
              </a:rPr>
              <a:t>look </a:t>
            </a:r>
            <a:r>
              <a:rPr lang="en-US" altLang="zh-CN" sz="2800" b="1" dirty="0">
                <a:solidFill>
                  <a:srgbClr val="6EE2CE"/>
                </a:solidFill>
                <a:sym typeface="+mn-ea"/>
              </a:rPr>
              <a:t>less smart but I’ll be more comfortable.</a:t>
            </a:r>
            <a:endParaRPr lang="en-US" altLang="zh-CN" sz="2800" b="1" dirty="0">
              <a:solidFill>
                <a:srgbClr val="6EE2CE"/>
              </a:solidFill>
              <a:sym typeface="+mn-ea"/>
            </a:endParaRPr>
          </a:p>
          <a:p>
            <a:pPr eaLnBrk="1" hangingPunct="1">
              <a:lnSpc>
                <a:spcPct val="120000"/>
              </a:lnSpc>
              <a:spcBef>
                <a:spcPts val="0"/>
              </a:spcBef>
            </a:pPr>
            <a:r>
              <a:rPr lang="en-US" altLang="zh-CN" sz="2800" b="1" dirty="0">
                <a:solidFill>
                  <a:srgbClr val="6EE2CE"/>
                </a:solidFill>
                <a:sym typeface="+mn-ea"/>
              </a:rPr>
              <a:t>5. (clothes)</a:t>
            </a:r>
            <a:r>
              <a:rPr lang="en-US" altLang="zh-CN" b="1" dirty="0">
                <a:solidFill>
                  <a:schemeClr val="tx1"/>
                </a:solidFill>
                <a:sym typeface="+mn-ea"/>
              </a:rPr>
              <a:t> </a:t>
            </a:r>
            <a:endParaRPr lang="en-US" altLang="zh-CN" b="1" dirty="0">
              <a:solidFill>
                <a:schemeClr val="tx1"/>
              </a:solidFill>
              <a:sym typeface="+mn-ea"/>
            </a:endParaRPr>
          </a:p>
          <a:p>
            <a:pPr eaLnBrk="1" hangingPunct="1">
              <a:lnSpc>
                <a:spcPct val="120000"/>
              </a:lnSpc>
              <a:spcBef>
                <a:spcPts val="0"/>
              </a:spcBef>
            </a:pPr>
            <a:r>
              <a:rPr lang="en-US" altLang="zh-CN" sz="2800" b="1" dirty="0">
                <a:solidFill>
                  <a:schemeClr val="tx1"/>
                </a:solidFill>
                <a:sym typeface="+mn-ea"/>
              </a:rPr>
              <a:t>In the future, people will </a:t>
            </a:r>
            <a:r>
              <a:rPr lang="en-US" altLang="zh-CN" sz="2800" b="1" dirty="0" smtClean="0">
                <a:solidFill>
                  <a:schemeClr val="tx1"/>
                </a:solidFill>
                <a:sym typeface="+mn-ea"/>
              </a:rPr>
              <a:t>work </a:t>
            </a:r>
            <a:r>
              <a:rPr lang="en-US" altLang="zh-CN" sz="2800" b="1" dirty="0">
                <a:solidFill>
                  <a:schemeClr val="tx1"/>
                </a:solidFill>
                <a:sym typeface="+mn-ea"/>
              </a:rPr>
              <a:t>more so they’ll probably have fewer vacations, but </a:t>
            </a:r>
            <a:r>
              <a:rPr lang="en-US" altLang="zh-CN" sz="2800" b="1" u="sng" dirty="0">
                <a:solidFill>
                  <a:schemeClr val="tx1"/>
                </a:solidFill>
                <a:sym typeface="+mn-ea"/>
              </a:rPr>
              <a:t>I think I’ll </a:t>
            </a:r>
            <a:r>
              <a:rPr lang="en-US" altLang="zh-CN" sz="2800" b="1" u="sng" dirty="0" smtClean="0">
                <a:solidFill>
                  <a:schemeClr val="tx1"/>
                </a:solidFill>
                <a:sym typeface="+mn-ea"/>
              </a:rPr>
              <a:t>take </a:t>
            </a:r>
            <a:r>
              <a:rPr lang="en-US" altLang="zh-CN" sz="2800" b="1" u="sng" dirty="0">
                <a:solidFill>
                  <a:schemeClr val="tx1"/>
                </a:solidFill>
                <a:sym typeface="+mn-ea"/>
              </a:rPr>
              <a:t>a holiday in Hong Kong when possible. One day I’ll even go to Australia.</a:t>
            </a:r>
            <a:endParaRPr lang="en-US" altLang="zh-CN" sz="2800" b="1" u="sng" dirty="0">
              <a:solidFill>
                <a:schemeClr val="tx1"/>
              </a:solidFill>
              <a:sym typeface="+mn-ea"/>
            </a:endParaRPr>
          </a:p>
          <a:p>
            <a:pPr eaLnBrk="1" hangingPunct="1">
              <a:lnSpc>
                <a:spcPct val="120000"/>
              </a:lnSpc>
              <a:spcBef>
                <a:spcPts val="0"/>
              </a:spcBef>
            </a:pPr>
            <a:r>
              <a:rPr lang="en-US" altLang="zh-CN" sz="2800" b="1" dirty="0">
                <a:solidFill>
                  <a:schemeClr val="tx1"/>
                </a:solidFill>
                <a:sym typeface="+mn-ea"/>
              </a:rPr>
              <a:t>6. (holiday)</a:t>
            </a:r>
            <a:endParaRPr lang="en-US" altLang="zh-CN" sz="2800" b="1" dirty="0">
              <a:solidFill>
                <a:schemeClr val="tx1"/>
              </a:solidFill>
              <a:sym typeface="+mn-ea"/>
            </a:endParaRPr>
          </a:p>
          <a:p>
            <a:pPr eaLnBrk="1" hangingPunct="1">
              <a:lnSpc>
                <a:spcPct val="120000"/>
              </a:lnSpc>
              <a:spcBef>
                <a:spcPts val="0"/>
              </a:spcBef>
            </a:pPr>
            <a:r>
              <a:rPr lang="en-US" altLang="zh-CN" sz="2800" b="1" dirty="0">
                <a:solidFill>
                  <a:srgbClr val="FF0000"/>
                </a:solidFill>
                <a:sym typeface="+mn-ea"/>
              </a:rPr>
              <a:t>7. transportation</a:t>
            </a:r>
            <a:endParaRPr lang="en-US" altLang="zh-CN" sz="2800" b="1" dirty="0">
              <a:solidFill>
                <a:srgbClr val="FF0000"/>
              </a:solidFill>
              <a:sym typeface="+mn-ea"/>
            </a:endParaRPr>
          </a:p>
          <a:p>
            <a:pPr eaLnBrk="1" hangingPunct="1">
              <a:lnSpc>
                <a:spcPct val="120000"/>
              </a:lnSpc>
              <a:spcBef>
                <a:spcPts val="0"/>
              </a:spcBef>
            </a:pPr>
            <a:r>
              <a:rPr lang="en-US" altLang="zh-CN" sz="2800" b="1" dirty="0">
                <a:solidFill>
                  <a:srgbClr val="FF0000"/>
                </a:solidFill>
                <a:sym typeface="+mn-ea"/>
              </a:rPr>
              <a:t>8. environment</a:t>
            </a:r>
            <a:endParaRPr lang="en-US" altLang="zh-CN" sz="2800" b="1" dirty="0">
              <a:solidFill>
                <a:srgbClr val="FF0000"/>
              </a:solidFill>
              <a:sym typeface="+mn-ea"/>
            </a:endParaRPr>
          </a:p>
          <a:p>
            <a:pPr eaLnBrk="1" hangingPunct="1">
              <a:lnSpc>
                <a:spcPct val="120000"/>
              </a:lnSpc>
              <a:spcBef>
                <a:spcPts val="0"/>
              </a:spcBef>
            </a:pPr>
            <a:r>
              <a:rPr lang="en-US" altLang="zh-CN" sz="2800" b="1" dirty="0">
                <a:solidFill>
                  <a:srgbClr val="FF0000"/>
                </a:solidFill>
                <a:sym typeface="+mn-ea"/>
              </a:rPr>
              <a:t>9. neighborhood</a:t>
            </a:r>
            <a:endParaRPr lang="en-US" altLang="zh-CN" sz="2800" b="1" dirty="0">
              <a:solidFill>
                <a:srgbClr val="FF0000"/>
              </a:solidFill>
              <a:sym typeface="+mn-ea"/>
            </a:endParaRPr>
          </a:p>
          <a:p>
            <a:pPr eaLnBrk="1" hangingPunct="1">
              <a:lnSpc>
                <a:spcPct val="120000"/>
              </a:lnSpc>
              <a:spcBef>
                <a:spcPts val="0"/>
              </a:spcBef>
            </a:pPr>
            <a:r>
              <a:rPr lang="en-US" altLang="zh-CN" sz="2800" b="1" dirty="0">
                <a:solidFill>
                  <a:srgbClr val="FF0000"/>
                </a:solidFill>
                <a:sym typeface="+mn-ea"/>
              </a:rPr>
              <a:t>10. free time activities</a:t>
            </a:r>
            <a:endParaRPr lang="en-US" altLang="zh-CN" sz="2800" b="1" dirty="0">
              <a:solidFill>
                <a:srgbClr val="FF0000"/>
              </a:solidFill>
              <a:sym typeface="+mn-ea"/>
            </a:endParaRPr>
          </a:p>
        </p:txBody>
      </p:sp>
      <p:sp>
        <p:nvSpPr>
          <p:cNvPr id="3" name="文本框 2"/>
          <p:cNvSpPr txBox="1"/>
          <p:nvPr/>
        </p:nvSpPr>
        <p:spPr>
          <a:xfrm>
            <a:off x="1895475" y="188595"/>
            <a:ext cx="8136255" cy="583565"/>
          </a:xfrm>
          <a:prstGeom prst="rect">
            <a:avLst/>
          </a:prstGeom>
          <a:noFill/>
        </p:spPr>
        <p:txBody>
          <a:bodyPr wrap="square" rtlCol="0" anchor="t">
            <a:spAutoFit/>
          </a:bodyPr>
          <a:p>
            <a:r>
              <a:rPr lang="en-US" altLang="zh-CN" b="1" dirty="0">
                <a:solidFill>
                  <a:srgbClr val="0000FF"/>
                </a:solidFill>
                <a:latin typeface="Arial" panose="020B0604020202020204" pitchFamily="34" charset="0"/>
                <a:cs typeface="Times New Roman" panose="02020603050405020304" pitchFamily="18" charset="0"/>
                <a:sym typeface="+mn-ea"/>
              </a:rPr>
              <a:t>What will my life be like </a:t>
            </a:r>
            <a:r>
              <a:rPr lang="en-US" altLang="zh-CN" b="1" dirty="0">
                <a:solidFill>
                  <a:srgbClr val="0000FF"/>
                </a:solidFill>
                <a:latin typeface="Arial" panose="020B0604020202020204" pitchFamily="34" charset="0"/>
                <a:cs typeface="Times New Roman" panose="02020603050405020304" pitchFamily="18" charset="0"/>
                <a:sym typeface="+mn-ea"/>
              </a:rPr>
              <a:t>in 20 years</a:t>
            </a:r>
            <a:r>
              <a:rPr lang="en-US" altLang="zh-CN" b="1" dirty="0">
                <a:solidFill>
                  <a:srgbClr val="0000FF"/>
                </a:solidFill>
                <a:latin typeface="Arial" panose="020B0604020202020204" pitchFamily="34" charset="0"/>
                <a:cs typeface="Times New Roman" panose="02020603050405020304" pitchFamily="18" charset="0"/>
                <a:sym typeface="+mn-ea"/>
              </a:rPr>
              <a:t>?</a:t>
            </a:r>
            <a:endParaRPr lang="en-US" altLang="zh-CN" b="1" dirty="0">
              <a:solidFill>
                <a:srgbClr val="0000FF"/>
              </a:solidFill>
              <a:latin typeface="Arial" panose="020B0604020202020204" pitchFamily="34" charset="0"/>
              <a:cs typeface="Times New Roman" panose="02020603050405020304" pitchFamily="18" charset="0"/>
              <a:sym typeface="+mn-ea"/>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114578" y="3253675"/>
            <a:ext cx="9985698" cy="2132892"/>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kumimoji="1" lang="en-US" altLang="zh-CN" sz="3400" b="1" dirty="0" smtClean="0"/>
              <a:t>_____________________________________________ </a:t>
            </a:r>
            <a:endParaRPr kumimoji="1" lang="en-US" altLang="zh-CN" sz="3400" b="1" dirty="0"/>
          </a:p>
          <a:p>
            <a:pPr eaLnBrk="1" hangingPunct="1">
              <a:lnSpc>
                <a:spcPct val="130000"/>
              </a:lnSpc>
            </a:pPr>
            <a:r>
              <a:rPr kumimoji="1" lang="en-US" altLang="zh-CN" sz="3400" b="1" dirty="0" smtClean="0"/>
              <a:t>_____________________________________________</a:t>
            </a:r>
            <a:endParaRPr kumimoji="1" lang="en-US" altLang="zh-CN" sz="3400" b="1" dirty="0"/>
          </a:p>
          <a:p>
            <a:pPr eaLnBrk="1" hangingPunct="1">
              <a:lnSpc>
                <a:spcPct val="130000"/>
              </a:lnSpc>
            </a:pPr>
            <a:r>
              <a:rPr kumimoji="1" lang="en-US" altLang="zh-CN" sz="3400" b="1" dirty="0" smtClean="0"/>
              <a:t>_____________________________________________</a:t>
            </a:r>
            <a:endParaRPr kumimoji="1" lang="en-US" altLang="zh-CN" sz="3400" b="1" dirty="0"/>
          </a:p>
        </p:txBody>
      </p:sp>
      <p:sp>
        <p:nvSpPr>
          <p:cNvPr id="15363" name="Rectangle 12"/>
          <p:cNvSpPr>
            <a:spLocks noChangeArrowheads="1"/>
          </p:cNvSpPr>
          <p:nvPr/>
        </p:nvSpPr>
        <p:spPr bwMode="auto">
          <a:xfrm>
            <a:off x="1114578" y="1848279"/>
            <a:ext cx="1015312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cs typeface="Times New Roman" panose="02020603050405020304" pitchFamily="18" charset="0"/>
              </a:rPr>
              <a:t>Write about your life 20 years from now. Use 3a and notebook to help you. </a:t>
            </a:r>
            <a:endParaRPr lang="zh-CN" altLang="en-US" b="1" dirty="0">
              <a:solidFill>
                <a:srgbClr val="0000FF"/>
              </a:solidFill>
              <a:latin typeface="Arial" panose="020B0604020202020204" pitchFamily="34" charset="0"/>
              <a:cs typeface="Times New Roman" panose="02020603050405020304"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2313883"/>
            <a:ext cx="939792" cy="93979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9736" y="764704"/>
            <a:ext cx="4032448" cy="1083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1415480" y="3033390"/>
          <a:ext cx="9145016" cy="1511300"/>
        </p:xfrm>
        <a:graphic>
          <a:graphicData uri="http://schemas.openxmlformats.org/drawingml/2006/table">
            <a:tbl>
              <a:tblPr/>
              <a:tblGrid>
                <a:gridCol w="4573505"/>
                <a:gridCol w="4571511"/>
              </a:tblGrid>
              <a:tr h="7810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9933FF"/>
                          </a:solidFill>
                          <a:effectLst/>
                          <a:latin typeface="Times New Roman" panose="02020603050405020304" pitchFamily="18" charset="0"/>
                          <a:ea typeface="宋体" panose="02010600030101010101" pitchFamily="2" charset="-122"/>
                        </a:rPr>
                        <a:t>more/fewer</a:t>
                      </a:r>
                      <a:endParaRPr kumimoji="0" lang="zh-CN" altLang="en-US" sz="3200" b="1" i="0" u="none" strike="noStrike" cap="none" normalizeH="0" baseline="0" dirty="0" smtClean="0">
                        <a:ln>
                          <a:noFill/>
                        </a:ln>
                        <a:solidFill>
                          <a:srgbClr val="9933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9933FF"/>
                          </a:solidFill>
                          <a:effectLst/>
                          <a:latin typeface="Times New Roman" panose="02020603050405020304" pitchFamily="18" charset="0"/>
                          <a:ea typeface="宋体" panose="02010600030101010101" pitchFamily="2" charset="-122"/>
                        </a:rPr>
                        <a:t>more/less</a:t>
                      </a:r>
                      <a:endParaRPr kumimoji="0" lang="zh-CN" altLang="en-US" sz="3200" b="1" i="0" u="none" strike="noStrike" cap="none" normalizeH="0" baseline="0" dirty="0" smtClean="0">
                        <a:ln>
                          <a:noFill/>
                        </a:ln>
                        <a:solidFill>
                          <a:srgbClr val="9933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7302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
        <p:nvSpPr>
          <p:cNvPr id="19470" name="Rectangle 12"/>
          <p:cNvSpPr>
            <a:spLocks noChangeArrowheads="1"/>
          </p:cNvSpPr>
          <p:nvPr/>
        </p:nvSpPr>
        <p:spPr bwMode="auto">
          <a:xfrm>
            <a:off x="335360" y="624076"/>
            <a:ext cx="1087320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094105" indent="-285750" eaLnBrk="0" hangingPunct="0">
              <a:defRPr sz="3200">
                <a:solidFill>
                  <a:schemeClr val="tx1"/>
                </a:solidFill>
                <a:latin typeface="Times New Roman" panose="02020603050405020304" pitchFamily="18" charset="0"/>
                <a:ea typeface="宋体" panose="02010600030101010101" pitchFamily="2" charset="-122"/>
              </a:defRPr>
            </a:lvl2pPr>
            <a:lvl3pPr marL="1501775" indent="-228600" eaLnBrk="0" hangingPunct="0">
              <a:defRPr sz="3200">
                <a:solidFill>
                  <a:schemeClr val="tx1"/>
                </a:solidFill>
                <a:latin typeface="Times New Roman" panose="02020603050405020304" pitchFamily="18" charset="0"/>
                <a:ea typeface="宋体" panose="02010600030101010101" pitchFamily="2" charset="-122"/>
              </a:defRPr>
            </a:lvl3pPr>
            <a:lvl4pPr marL="1910080" indent="-228600" eaLnBrk="0" hangingPunct="0">
              <a:defRPr sz="3200">
                <a:solidFill>
                  <a:schemeClr val="tx1"/>
                </a:solidFill>
                <a:latin typeface="Times New Roman" panose="02020603050405020304" pitchFamily="18" charset="0"/>
                <a:ea typeface="宋体" panose="02010600030101010101" pitchFamily="2" charset="-122"/>
              </a:defRPr>
            </a:lvl4pPr>
            <a:lvl5pPr marL="2317750" indent="-228600" eaLnBrk="0" hangingPunct="0">
              <a:defRPr sz="3200">
                <a:solidFill>
                  <a:schemeClr val="tx1"/>
                </a:solidFill>
                <a:latin typeface="Times New Roman" panose="02020603050405020304" pitchFamily="18" charset="0"/>
                <a:ea typeface="宋体" panose="02010600030101010101" pitchFamily="2" charset="-122"/>
              </a:defRPr>
            </a:lvl5pPr>
            <a:lvl6pPr marL="27749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2321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6893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1465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cs typeface="Times New Roman" panose="02020603050405020304" pitchFamily="18" charset="0"/>
              </a:rPr>
              <a:t>1. Put the words in the correct columns in the chart. </a:t>
            </a:r>
            <a:endParaRPr lang="zh-CN" altLang="en-US" b="1" dirty="0">
              <a:solidFill>
                <a:srgbClr val="0000FF"/>
              </a:solidFill>
              <a:latin typeface="Arial" panose="020B0604020202020204" pitchFamily="34" charset="0"/>
              <a:cs typeface="Times New Roman" panose="02020603050405020304" pitchFamily="18" charset="0"/>
            </a:endParaRPr>
          </a:p>
        </p:txBody>
      </p:sp>
      <p:sp>
        <p:nvSpPr>
          <p:cNvPr id="5" name="Rectangle 11"/>
          <p:cNvSpPr>
            <a:spLocks noChangeArrowheads="1"/>
          </p:cNvSpPr>
          <p:nvPr/>
        </p:nvSpPr>
        <p:spPr bwMode="auto">
          <a:xfrm>
            <a:off x="551384" y="1560180"/>
            <a:ext cx="10657184" cy="1292756"/>
          </a:xfrm>
          <a:prstGeom prst="rect">
            <a:avLst/>
          </a:prstGeom>
          <a:solidFill>
            <a:srgbClr val="FFFFCC"/>
          </a:solidFill>
          <a:ln w="25400">
            <a:solidFill>
              <a:schemeClr val="tx1"/>
            </a:solidFill>
            <a:miter lim="800000"/>
          </a:ln>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job,  people,   pollution,   robot,   fresh water,  paper,  planet,   car,  </a:t>
            </a:r>
            <a:r>
              <a:rPr lang="en-US" altLang="zh-CN" b="1" dirty="0" smtClean="0">
                <a:cs typeface="Times New Roman" panose="02020603050405020304" pitchFamily="18" charset="0"/>
              </a:rPr>
              <a:t>  clean air</a:t>
            </a:r>
            <a:r>
              <a:rPr lang="en-US" altLang="zh-CN" b="1" dirty="0">
                <a:cs typeface="Times New Roman" panose="02020603050405020304" pitchFamily="18" charset="0"/>
              </a:rPr>
              <a:t>,  city,  </a:t>
            </a:r>
            <a:r>
              <a:rPr lang="en-US" altLang="zh-CN" b="1" dirty="0" smtClean="0">
                <a:cs typeface="Times New Roman" panose="02020603050405020304" pitchFamily="18" charset="0"/>
              </a:rPr>
              <a:t>  free </a:t>
            </a:r>
            <a:r>
              <a:rPr lang="en-US" altLang="zh-CN" b="1" dirty="0">
                <a:cs typeface="Times New Roman" panose="02020603050405020304" pitchFamily="18" charset="0"/>
              </a:rPr>
              <a:t>time,  </a:t>
            </a:r>
            <a:r>
              <a:rPr lang="en-US" altLang="zh-CN" b="1" dirty="0" smtClean="0">
                <a:cs typeface="Times New Roman" panose="02020603050405020304" pitchFamily="18" charset="0"/>
              </a:rPr>
              <a:t> building</a:t>
            </a:r>
            <a:r>
              <a:rPr lang="en-US" altLang="zh-CN" b="1" dirty="0">
                <a:cs typeface="Times New Roman" panose="02020603050405020304" pitchFamily="18" charset="0"/>
              </a:rPr>
              <a:t>,  </a:t>
            </a:r>
            <a:r>
              <a:rPr lang="en-US" altLang="zh-CN" b="1" dirty="0" smtClean="0">
                <a:cs typeface="Times New Roman" panose="02020603050405020304" pitchFamily="18" charset="0"/>
              </a:rPr>
              <a:t> money</a:t>
            </a:r>
            <a:r>
              <a:rPr lang="en-US" altLang="zh-CN" b="1" dirty="0">
                <a:cs typeface="Times New Roman" panose="02020603050405020304" pitchFamily="18" charset="0"/>
              </a:rPr>
              <a:t>, </a:t>
            </a:r>
            <a:r>
              <a:rPr lang="en-US" altLang="zh-CN" b="1" dirty="0" smtClean="0">
                <a:cs typeface="Times New Roman" panose="02020603050405020304" pitchFamily="18" charset="0"/>
              </a:rPr>
              <a:t>  </a:t>
            </a:r>
            <a:r>
              <a:rPr lang="en-US" altLang="zh-CN" b="1" dirty="0">
                <a:cs typeface="Times New Roman" panose="02020603050405020304" pitchFamily="18" charset="0"/>
              </a:rPr>
              <a:t>tree   </a:t>
            </a:r>
            <a:endParaRPr lang="en-US" altLang="zh-CN" b="1" dirty="0">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180" y="-89031"/>
            <a:ext cx="5131592" cy="1181159"/>
          </a:xfrm>
          <a:prstGeom prst="rect">
            <a:avLst/>
          </a:prstGeom>
        </p:spPr>
      </p:pic>
      <p:sp>
        <p:nvSpPr>
          <p:cNvPr id="8" name="Text Box 5"/>
          <p:cNvSpPr txBox="1">
            <a:spLocks noChangeArrowheads="1"/>
          </p:cNvSpPr>
          <p:nvPr/>
        </p:nvSpPr>
        <p:spPr bwMode="auto">
          <a:xfrm>
            <a:off x="2720975" y="4725035"/>
            <a:ext cx="5636895" cy="1863090"/>
          </a:xfrm>
          <a:prstGeom prst="rect">
            <a:avLst/>
          </a:prstGeom>
          <a:noFill/>
          <a:ln w="19050">
            <a:solidFill>
              <a:srgbClr val="6EE2CE"/>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742950" indent="-742950"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360680" indent="-360680" eaLnBrk="1" hangingPunct="1">
              <a:lnSpc>
                <a:spcPct val="120000"/>
              </a:lnSpc>
              <a:buFont typeface="Arial" panose="020B0604020202020204" pitchFamily="34" charset="0"/>
              <a:buChar char="•"/>
            </a:pPr>
            <a:r>
              <a:rPr kumimoji="1" lang="en-US" altLang="zh-CN" b="1" dirty="0" smtClean="0"/>
              <a:t>more</a:t>
            </a:r>
            <a:r>
              <a:rPr kumimoji="1" lang="en-US" altLang="zh-CN" b="1" dirty="0"/>
              <a:t>+</a:t>
            </a:r>
            <a:r>
              <a:rPr kumimoji="1" lang="zh-CN" altLang="en-US" b="1" dirty="0"/>
              <a:t>可数名词</a:t>
            </a:r>
            <a:r>
              <a:rPr kumimoji="1" lang="en-US" altLang="zh-CN" b="1" dirty="0"/>
              <a:t>/</a:t>
            </a:r>
            <a:r>
              <a:rPr kumimoji="1" lang="zh-CN" altLang="en-US" b="1" dirty="0"/>
              <a:t>不可数名词</a:t>
            </a:r>
            <a:endParaRPr kumimoji="1" lang="en-US" altLang="zh-CN" b="1" dirty="0"/>
          </a:p>
          <a:p>
            <a:pPr marL="360680" indent="-360680" eaLnBrk="1" hangingPunct="1">
              <a:lnSpc>
                <a:spcPct val="120000"/>
              </a:lnSpc>
              <a:buFont typeface="Arial" panose="020B0604020202020204" pitchFamily="34" charset="0"/>
              <a:buChar char="•"/>
            </a:pPr>
            <a:r>
              <a:rPr kumimoji="1" lang="en-US" altLang="zh-CN" b="1" dirty="0" smtClean="0"/>
              <a:t>fewer</a:t>
            </a:r>
            <a:r>
              <a:rPr kumimoji="1" lang="en-US" altLang="zh-CN" b="1" dirty="0"/>
              <a:t>+</a:t>
            </a:r>
            <a:r>
              <a:rPr kumimoji="1" lang="zh-CN" altLang="en-US" b="1" dirty="0"/>
              <a:t>可数名词</a:t>
            </a:r>
            <a:endParaRPr kumimoji="1" lang="en-US" altLang="zh-CN" b="1" dirty="0"/>
          </a:p>
          <a:p>
            <a:pPr marL="360680" indent="-360680" eaLnBrk="1" hangingPunct="1">
              <a:lnSpc>
                <a:spcPct val="120000"/>
              </a:lnSpc>
              <a:buFont typeface="Arial" panose="020B0604020202020204" pitchFamily="34" charset="0"/>
              <a:buChar char="•"/>
            </a:pPr>
            <a:r>
              <a:rPr kumimoji="1" lang="en-US" altLang="zh-CN" b="1" dirty="0" smtClean="0"/>
              <a:t>less</a:t>
            </a:r>
            <a:r>
              <a:rPr kumimoji="1" lang="en-US" b="1" dirty="0" smtClean="0"/>
              <a:t>+</a:t>
            </a:r>
            <a:r>
              <a:rPr kumimoji="1" lang="zh-CN" altLang="en-US" b="1" dirty="0"/>
              <a:t>不可数</a:t>
            </a:r>
            <a:r>
              <a:rPr kumimoji="1" lang="zh-CN" altLang="en-US" b="1" dirty="0" smtClean="0"/>
              <a:t>名词</a:t>
            </a:r>
            <a:endParaRPr kumimoji="1" lang="en-US" altLang="zh-CN" b="1"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080" y="4725144"/>
            <a:ext cx="1630544" cy="85336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20501" name="Group 21"/>
          <p:cNvGraphicFramePr>
            <a:graphicFrameLocks noGrp="1"/>
          </p:cNvGraphicFramePr>
          <p:nvPr/>
        </p:nvGraphicFramePr>
        <p:xfrm>
          <a:off x="1271464" y="2997335"/>
          <a:ext cx="9361040" cy="3036570"/>
        </p:xfrm>
        <a:graphic>
          <a:graphicData uri="http://schemas.openxmlformats.org/drawingml/2006/table">
            <a:tbl>
              <a:tblPr>
                <a:tableStyleId>{E8B1032C-EA38-4F05-BA0D-38AFFFC7BED3}</a:tableStyleId>
              </a:tblPr>
              <a:tblGrid>
                <a:gridCol w="4323709"/>
                <a:gridCol w="5037331"/>
              </a:tblGrid>
              <a:tr h="5667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200" b="1" u="none" strike="noStrike" cap="none" normalizeH="0" baseline="0" dirty="0" smtClean="0">
                          <a:ln>
                            <a:noFill/>
                          </a:ln>
                          <a:effectLst/>
                          <a:latin typeface="Times New Roman" panose="02020603050405020304" pitchFamily="18" charset="0"/>
                          <a:cs typeface="Times New Roman" panose="02020603050405020304" pitchFamily="18" charset="0"/>
                        </a:rPr>
                        <a:t>more/fewer</a:t>
                      </a:r>
                      <a:endParaRPr kumimoji="0" lang="zh-CN" altLang="en-US" sz="3200" b="1" i="0" u="none" strike="noStrike" cap="none" normalizeH="0" baseline="0" dirty="0" smtClean="0">
                        <a:ln>
                          <a:noFill/>
                        </a:ln>
                        <a:solidFill>
                          <a:srgbClr val="9933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200" b="1" u="none" strike="noStrike" cap="none" normalizeH="0" baseline="0" dirty="0" smtClean="0">
                          <a:ln>
                            <a:noFill/>
                          </a:ln>
                          <a:effectLst/>
                          <a:latin typeface="Times New Roman" panose="02020603050405020304" pitchFamily="18" charset="0"/>
                          <a:cs typeface="Times New Roman" panose="02020603050405020304" pitchFamily="18" charset="0"/>
                        </a:rPr>
                        <a:t>more/less</a:t>
                      </a:r>
                      <a:endParaRPr kumimoji="0" lang="zh-CN" altLang="en-US" sz="3200" b="1" i="0" u="none" strike="noStrike" cap="none" normalizeH="0" baseline="0" dirty="0" smtClean="0">
                        <a:ln>
                          <a:noFill/>
                        </a:ln>
                        <a:solidFill>
                          <a:srgbClr val="9933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tc>
              </a:tr>
              <a:tr h="24574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2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32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tc>
              </a:tr>
            </a:tbl>
          </a:graphicData>
        </a:graphic>
      </p:graphicFrame>
      <p:sp>
        <p:nvSpPr>
          <p:cNvPr id="7" name="Rectangle 11"/>
          <p:cNvSpPr>
            <a:spLocks noChangeArrowheads="1"/>
          </p:cNvSpPr>
          <p:nvPr/>
        </p:nvSpPr>
        <p:spPr bwMode="auto">
          <a:xfrm>
            <a:off x="1631504" y="3562468"/>
            <a:ext cx="396081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C00000"/>
                </a:solidFill>
                <a:cs typeface="Times New Roman" panose="02020603050405020304" pitchFamily="18" charset="0"/>
              </a:rPr>
              <a:t>job,             people, </a:t>
            </a:r>
            <a:endParaRPr lang="en-US" altLang="zh-CN" b="1" dirty="0">
              <a:solidFill>
                <a:srgbClr val="C00000"/>
              </a:solidFill>
              <a:cs typeface="Times New Roman" panose="02020603050405020304" pitchFamily="18" charset="0"/>
            </a:endParaRPr>
          </a:p>
          <a:p>
            <a:pPr eaLnBrk="1" hangingPunct="1">
              <a:lnSpc>
                <a:spcPct val="120000"/>
              </a:lnSpc>
            </a:pPr>
            <a:r>
              <a:rPr lang="en-US" altLang="zh-CN" b="1" dirty="0" smtClean="0">
                <a:solidFill>
                  <a:srgbClr val="C00000"/>
                </a:solidFill>
                <a:cs typeface="Times New Roman" panose="02020603050405020304" pitchFamily="18" charset="0"/>
              </a:rPr>
              <a:t>robot,</a:t>
            </a:r>
            <a:r>
              <a:rPr lang="zh-CN" altLang="en-US" b="1" dirty="0" smtClean="0">
                <a:solidFill>
                  <a:srgbClr val="C00000"/>
                </a:solidFill>
                <a:cs typeface="Times New Roman" panose="02020603050405020304" pitchFamily="18" charset="0"/>
              </a:rPr>
              <a:t>         </a:t>
            </a:r>
            <a:r>
              <a:rPr lang="en-US" altLang="zh-CN" b="1" dirty="0">
                <a:solidFill>
                  <a:srgbClr val="C00000"/>
                </a:solidFill>
                <a:cs typeface="Times New Roman" panose="02020603050405020304" pitchFamily="18" charset="0"/>
              </a:rPr>
              <a:t>planet</a:t>
            </a:r>
            <a:endParaRPr lang="en-US" altLang="zh-CN" b="1" dirty="0">
              <a:solidFill>
                <a:srgbClr val="C00000"/>
              </a:solidFill>
              <a:cs typeface="Times New Roman" panose="02020603050405020304" pitchFamily="18" charset="0"/>
            </a:endParaRPr>
          </a:p>
          <a:p>
            <a:pPr eaLnBrk="1" hangingPunct="1">
              <a:lnSpc>
                <a:spcPct val="120000"/>
              </a:lnSpc>
            </a:pPr>
            <a:r>
              <a:rPr lang="en-US" altLang="zh-CN" b="1" dirty="0">
                <a:solidFill>
                  <a:srgbClr val="C00000"/>
                </a:solidFill>
                <a:cs typeface="Times New Roman" panose="02020603050405020304" pitchFamily="18" charset="0"/>
              </a:rPr>
              <a:t>car,             city</a:t>
            </a:r>
            <a:endParaRPr lang="en-US" altLang="zh-CN" b="1" dirty="0">
              <a:solidFill>
                <a:srgbClr val="C00000"/>
              </a:solidFill>
              <a:cs typeface="Times New Roman" panose="02020603050405020304" pitchFamily="18" charset="0"/>
            </a:endParaRPr>
          </a:p>
          <a:p>
            <a:pPr eaLnBrk="1" hangingPunct="1">
              <a:lnSpc>
                <a:spcPct val="120000"/>
              </a:lnSpc>
            </a:pPr>
            <a:r>
              <a:rPr lang="en-US" altLang="zh-CN" b="1" dirty="0" smtClean="0">
                <a:solidFill>
                  <a:srgbClr val="C00000"/>
                </a:solidFill>
                <a:cs typeface="Times New Roman" panose="02020603050405020304" pitchFamily="18" charset="0"/>
              </a:rPr>
              <a:t>building,  </a:t>
            </a:r>
            <a:r>
              <a:rPr lang="zh-CN" altLang="en-US" b="1" dirty="0" smtClean="0">
                <a:solidFill>
                  <a:srgbClr val="C00000"/>
                </a:solidFill>
                <a:cs typeface="Times New Roman" panose="02020603050405020304" pitchFamily="18" charset="0"/>
              </a:rPr>
              <a:t> </a:t>
            </a:r>
            <a:r>
              <a:rPr lang="en-US" altLang="zh-CN" b="1" dirty="0">
                <a:solidFill>
                  <a:srgbClr val="C00000"/>
                </a:solidFill>
                <a:cs typeface="Times New Roman" panose="02020603050405020304" pitchFamily="18" charset="0"/>
              </a:rPr>
              <a:t>tree   </a:t>
            </a:r>
            <a:endParaRPr lang="en-US" altLang="zh-CN" b="1" dirty="0">
              <a:solidFill>
                <a:srgbClr val="C00000"/>
              </a:solidFill>
              <a:cs typeface="Times New Roman" panose="02020603050405020304" pitchFamily="18" charset="0"/>
            </a:endParaRPr>
          </a:p>
        </p:txBody>
      </p:sp>
      <p:sp>
        <p:nvSpPr>
          <p:cNvPr id="8" name="Rectangle 11"/>
          <p:cNvSpPr>
            <a:spLocks noChangeArrowheads="1"/>
          </p:cNvSpPr>
          <p:nvPr/>
        </p:nvSpPr>
        <p:spPr bwMode="auto">
          <a:xfrm>
            <a:off x="5879976" y="3813293"/>
            <a:ext cx="4392613"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pollution,  </a:t>
            </a:r>
            <a:r>
              <a:rPr lang="en-US" altLang="zh-CN" b="1" dirty="0" smtClean="0">
                <a:solidFill>
                  <a:srgbClr val="FF0000"/>
                </a:solidFill>
                <a:cs typeface="Times New Roman" panose="02020603050405020304" pitchFamily="18" charset="0"/>
              </a:rPr>
              <a:t>fresh </a:t>
            </a:r>
            <a:r>
              <a:rPr lang="en-US" altLang="zh-CN" b="1" dirty="0">
                <a:solidFill>
                  <a:srgbClr val="FF0000"/>
                </a:solidFill>
                <a:cs typeface="Times New Roman" panose="02020603050405020304" pitchFamily="18" charset="0"/>
              </a:rPr>
              <a:t>water</a:t>
            </a:r>
            <a:endParaRPr lang="en-US" altLang="zh-CN" b="1" dirty="0">
              <a:solidFill>
                <a:srgbClr val="FF0000"/>
              </a:solidFill>
              <a:cs typeface="Times New Roman" panose="02020603050405020304" pitchFamily="18" charset="0"/>
            </a:endParaRPr>
          </a:p>
          <a:p>
            <a:pPr eaLnBrk="1" hangingPunct="1">
              <a:lnSpc>
                <a:spcPct val="120000"/>
              </a:lnSpc>
            </a:pPr>
            <a:r>
              <a:rPr lang="en-US" altLang="zh-CN" b="1" dirty="0">
                <a:solidFill>
                  <a:srgbClr val="FF0000"/>
                </a:solidFill>
                <a:cs typeface="Times New Roman" panose="02020603050405020304" pitchFamily="18" charset="0"/>
              </a:rPr>
              <a:t>paper,        clean air, </a:t>
            </a:r>
            <a:endParaRPr lang="en-US" altLang="zh-CN" b="1" dirty="0">
              <a:solidFill>
                <a:srgbClr val="FF0000"/>
              </a:solidFill>
              <a:cs typeface="Times New Roman" panose="02020603050405020304" pitchFamily="18" charset="0"/>
            </a:endParaRPr>
          </a:p>
          <a:p>
            <a:pPr eaLnBrk="1" hangingPunct="1">
              <a:lnSpc>
                <a:spcPct val="120000"/>
              </a:lnSpc>
            </a:pPr>
            <a:r>
              <a:rPr lang="en-US" altLang="zh-CN" b="1" dirty="0">
                <a:solidFill>
                  <a:srgbClr val="FF0000"/>
                </a:solidFill>
                <a:cs typeface="Times New Roman" panose="02020603050405020304" pitchFamily="18" charset="0"/>
              </a:rPr>
              <a:t>free </a:t>
            </a:r>
            <a:r>
              <a:rPr lang="en-US" altLang="zh-CN" b="1" dirty="0" smtClean="0">
                <a:solidFill>
                  <a:srgbClr val="FF0000"/>
                </a:solidFill>
                <a:cs typeface="Times New Roman" panose="02020603050405020304" pitchFamily="18" charset="0"/>
              </a:rPr>
              <a:t>time,   money</a:t>
            </a:r>
            <a:endParaRPr lang="en-US" altLang="zh-CN" b="1" dirty="0">
              <a:solidFill>
                <a:srgbClr val="FF0000"/>
              </a:solidFill>
              <a:cs typeface="Times New Roman" panose="02020603050405020304" pitchFamily="18" charset="0"/>
            </a:endParaRPr>
          </a:p>
        </p:txBody>
      </p:sp>
      <p:sp>
        <p:nvSpPr>
          <p:cNvPr id="9" name="Rectangle 11"/>
          <p:cNvSpPr>
            <a:spLocks noChangeArrowheads="1"/>
          </p:cNvSpPr>
          <p:nvPr/>
        </p:nvSpPr>
        <p:spPr bwMode="auto">
          <a:xfrm>
            <a:off x="767408" y="1340768"/>
            <a:ext cx="10657184" cy="1292756"/>
          </a:xfrm>
          <a:prstGeom prst="rect">
            <a:avLst/>
          </a:prstGeom>
          <a:solidFill>
            <a:srgbClr val="FFFFCC"/>
          </a:solidFill>
          <a:ln w="25400">
            <a:solidFill>
              <a:schemeClr val="tx1"/>
            </a:solidFill>
            <a:miter lim="800000"/>
          </a:ln>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job,  people,   pollution,   robot,   fresh water,  paper,  planet,   car,  </a:t>
            </a:r>
            <a:r>
              <a:rPr lang="en-US" altLang="zh-CN" b="1" dirty="0" smtClean="0">
                <a:cs typeface="Times New Roman" panose="02020603050405020304" pitchFamily="18" charset="0"/>
              </a:rPr>
              <a:t>  clean air</a:t>
            </a:r>
            <a:r>
              <a:rPr lang="en-US" altLang="zh-CN" b="1" dirty="0">
                <a:cs typeface="Times New Roman" panose="02020603050405020304" pitchFamily="18" charset="0"/>
              </a:rPr>
              <a:t>,  city,  </a:t>
            </a:r>
            <a:r>
              <a:rPr lang="en-US" altLang="zh-CN" b="1" dirty="0" smtClean="0">
                <a:cs typeface="Times New Roman" panose="02020603050405020304" pitchFamily="18" charset="0"/>
              </a:rPr>
              <a:t>  free </a:t>
            </a:r>
            <a:r>
              <a:rPr lang="en-US" altLang="zh-CN" b="1" dirty="0">
                <a:cs typeface="Times New Roman" panose="02020603050405020304" pitchFamily="18" charset="0"/>
              </a:rPr>
              <a:t>time,  </a:t>
            </a:r>
            <a:r>
              <a:rPr lang="en-US" altLang="zh-CN" b="1" dirty="0" smtClean="0">
                <a:cs typeface="Times New Roman" panose="02020603050405020304" pitchFamily="18" charset="0"/>
              </a:rPr>
              <a:t> building</a:t>
            </a:r>
            <a:r>
              <a:rPr lang="en-US" altLang="zh-CN" b="1" dirty="0">
                <a:cs typeface="Times New Roman" panose="02020603050405020304" pitchFamily="18" charset="0"/>
              </a:rPr>
              <a:t>,  </a:t>
            </a:r>
            <a:r>
              <a:rPr lang="en-US" altLang="zh-CN" b="1" dirty="0" smtClean="0">
                <a:cs typeface="Times New Roman" panose="02020603050405020304" pitchFamily="18" charset="0"/>
              </a:rPr>
              <a:t> money</a:t>
            </a:r>
            <a:r>
              <a:rPr lang="en-US" altLang="zh-CN" b="1" dirty="0">
                <a:cs typeface="Times New Roman" panose="02020603050405020304" pitchFamily="18" charset="0"/>
              </a:rPr>
              <a:t>, </a:t>
            </a:r>
            <a:r>
              <a:rPr lang="en-US" altLang="zh-CN" b="1" dirty="0" smtClean="0">
                <a:cs typeface="Times New Roman" panose="02020603050405020304" pitchFamily="18" charset="0"/>
              </a:rPr>
              <a:t>  </a:t>
            </a:r>
            <a:r>
              <a:rPr lang="en-US" altLang="zh-CN" b="1" dirty="0">
                <a:cs typeface="Times New Roman" panose="02020603050405020304" pitchFamily="18" charset="0"/>
              </a:rPr>
              <a:t>tree   </a:t>
            </a:r>
            <a:endParaRPr lang="en-US" altLang="zh-CN" b="1"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479376" y="812245"/>
            <a:ext cx="10871373"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60780" indent="-1160780" eaLnBrk="0" hangingPunct="0">
              <a:defRPr sz="3200">
                <a:solidFill>
                  <a:schemeClr val="tx1"/>
                </a:solidFill>
                <a:latin typeface="Times New Roman" panose="02020603050405020304" pitchFamily="18" charset="0"/>
                <a:ea typeface="宋体" panose="02010600030101010101" pitchFamily="2" charset="-122"/>
              </a:defRPr>
            </a:lvl1pPr>
            <a:lvl2pPr marL="1720850" indent="-285750" eaLnBrk="0" hangingPunct="0">
              <a:defRPr sz="3200">
                <a:solidFill>
                  <a:schemeClr val="tx1"/>
                </a:solidFill>
                <a:latin typeface="Times New Roman" panose="02020603050405020304" pitchFamily="18" charset="0"/>
                <a:ea typeface="宋体" panose="02010600030101010101" pitchFamily="2" charset="-122"/>
              </a:defRPr>
            </a:lvl2pPr>
            <a:lvl3pPr marL="2129155" indent="-228600" eaLnBrk="0" hangingPunct="0">
              <a:defRPr sz="3200">
                <a:solidFill>
                  <a:schemeClr val="tx1"/>
                </a:solidFill>
                <a:latin typeface="Times New Roman" panose="02020603050405020304" pitchFamily="18" charset="0"/>
                <a:ea typeface="宋体" panose="02010600030101010101" pitchFamily="2" charset="-122"/>
              </a:defRPr>
            </a:lvl3pPr>
            <a:lvl4pPr marL="2536825" indent="-228600" eaLnBrk="0" hangingPunct="0">
              <a:defRPr sz="3200">
                <a:solidFill>
                  <a:schemeClr val="tx1"/>
                </a:solidFill>
                <a:latin typeface="Times New Roman" panose="02020603050405020304" pitchFamily="18" charset="0"/>
                <a:ea typeface="宋体" panose="02010600030101010101" pitchFamily="2" charset="-122"/>
              </a:defRPr>
            </a:lvl4pPr>
            <a:lvl5pPr marL="2945130" indent="-228600" eaLnBrk="0" hangingPunct="0">
              <a:defRPr sz="3200">
                <a:solidFill>
                  <a:schemeClr val="tx1"/>
                </a:solidFill>
                <a:latin typeface="Times New Roman" panose="02020603050405020304" pitchFamily="18" charset="0"/>
                <a:ea typeface="宋体" panose="02010600030101010101" pitchFamily="2" charset="-122"/>
              </a:defRPr>
            </a:lvl5pPr>
            <a:lvl6pPr marL="34023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8595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43167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7739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kumimoji="1" lang="en-US" altLang="zh-CN" b="1" dirty="0">
                <a:cs typeface="Times New Roman" panose="02020603050405020304" pitchFamily="18" charset="0"/>
              </a:rPr>
              <a:t>Girl:  Mom, what will the future ____ like?</a:t>
            </a:r>
            <a:endParaRPr kumimoji="1" lang="en-US" altLang="zh-CN" b="1" dirty="0">
              <a:cs typeface="Times New Roman" panose="02020603050405020304" pitchFamily="18" charset="0"/>
            </a:endParaRPr>
          </a:p>
          <a:p>
            <a:pPr eaLnBrk="1" hangingPunct="1">
              <a:lnSpc>
                <a:spcPct val="120000"/>
              </a:lnSpc>
              <a:spcBef>
                <a:spcPts val="0"/>
              </a:spcBef>
            </a:pPr>
            <a:r>
              <a:rPr kumimoji="1" lang="en-US" altLang="zh-CN" b="1" dirty="0">
                <a:cs typeface="Times New Roman" panose="02020603050405020304" pitchFamily="18" charset="0"/>
              </a:rPr>
              <a:t>Mom: Well, no one knows what the future will be _____. </a:t>
            </a:r>
            <a:endParaRPr kumimoji="1" lang="en-US" altLang="zh-CN" b="1" dirty="0">
              <a:cs typeface="Times New Roman" panose="02020603050405020304" pitchFamily="18" charset="0"/>
            </a:endParaRPr>
          </a:p>
          <a:p>
            <a:pPr marL="1071880" indent="-1071880" eaLnBrk="1" hangingPunct="1">
              <a:lnSpc>
                <a:spcPct val="120000"/>
              </a:lnSpc>
              <a:spcBef>
                <a:spcPts val="0"/>
              </a:spcBef>
            </a:pPr>
            <a:r>
              <a:rPr kumimoji="1" lang="en-US" altLang="zh-CN" b="1" dirty="0">
                <a:cs typeface="Times New Roman" panose="02020603050405020304" pitchFamily="18" charset="0"/>
              </a:rPr>
              <a:t>Girl:  But _____ I be beautiful like you? _____ I be a pilot? I want to </a:t>
            </a:r>
            <a:r>
              <a:rPr kumimoji="1" lang="en-US" altLang="zh-CN" b="1" dirty="0">
                <a:solidFill>
                  <a:srgbClr val="00B050"/>
                </a:solidFill>
                <a:cs typeface="Times New Roman" panose="02020603050405020304" pitchFamily="18" charset="0"/>
              </a:rPr>
              <a:t>fly up into the sky</a:t>
            </a:r>
            <a:r>
              <a:rPr kumimoji="1" lang="en-US" altLang="zh-CN" b="1" dirty="0">
                <a:cs typeface="Times New Roman" panose="02020603050405020304" pitchFamily="18" charset="0"/>
              </a:rPr>
              <a:t>. </a:t>
            </a:r>
            <a:endParaRPr kumimoji="1" lang="en-US" altLang="zh-CN" b="1" dirty="0">
              <a:cs typeface="Times New Roman" panose="02020603050405020304" pitchFamily="18" charset="0"/>
            </a:endParaRPr>
          </a:p>
        </p:txBody>
      </p:sp>
      <p:sp>
        <p:nvSpPr>
          <p:cNvPr id="21507" name="Text Box 5"/>
          <p:cNvSpPr txBox="1">
            <a:spLocks noChangeArrowheads="1"/>
          </p:cNvSpPr>
          <p:nvPr/>
        </p:nvSpPr>
        <p:spPr bwMode="auto">
          <a:xfrm>
            <a:off x="550665" y="270946"/>
            <a:ext cx="82073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kumimoji="1" lang="en-US" altLang="zh-CN" b="1" dirty="0">
                <a:solidFill>
                  <a:srgbClr val="0000FF"/>
                </a:solidFill>
                <a:latin typeface="Arial" panose="020B0604020202020204" pitchFamily="34" charset="0"/>
              </a:rPr>
              <a:t>2. Fill in the blanks in the conversation. </a:t>
            </a:r>
            <a:endParaRPr kumimoji="1" lang="en-US" altLang="zh-CN" b="1" dirty="0">
              <a:solidFill>
                <a:srgbClr val="0000FF"/>
              </a:solidFill>
              <a:latin typeface="Arial" panose="020B0604020202020204" pitchFamily="34" charset="0"/>
            </a:endParaRPr>
          </a:p>
        </p:txBody>
      </p:sp>
      <p:sp>
        <p:nvSpPr>
          <p:cNvPr id="5126" name="Text Box 6"/>
          <p:cNvSpPr txBox="1">
            <a:spLocks noChangeArrowheads="1"/>
          </p:cNvSpPr>
          <p:nvPr/>
        </p:nvSpPr>
        <p:spPr bwMode="auto">
          <a:xfrm>
            <a:off x="6382198" y="836943"/>
            <a:ext cx="9350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be</a:t>
            </a:r>
            <a:endParaRPr lang="en-US" altLang="zh-CN" b="1" dirty="0">
              <a:solidFill>
                <a:srgbClr val="FF0000"/>
              </a:solidFill>
              <a:cs typeface="Times New Roman" panose="02020603050405020304" pitchFamily="18" charset="0"/>
            </a:endParaRPr>
          </a:p>
        </p:txBody>
      </p:sp>
      <p:sp>
        <p:nvSpPr>
          <p:cNvPr id="2" name="Text Box 6"/>
          <p:cNvSpPr txBox="1">
            <a:spLocks noChangeArrowheads="1"/>
          </p:cNvSpPr>
          <p:nvPr/>
        </p:nvSpPr>
        <p:spPr bwMode="auto">
          <a:xfrm>
            <a:off x="9262518" y="1420727"/>
            <a:ext cx="93503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like</a:t>
            </a:r>
            <a:endParaRPr lang="en-US" altLang="zh-CN" b="1" dirty="0">
              <a:solidFill>
                <a:srgbClr val="FF0000"/>
              </a:solidFill>
              <a:cs typeface="Times New Roman" panose="02020603050405020304" pitchFamily="18" charset="0"/>
            </a:endParaRPr>
          </a:p>
        </p:txBody>
      </p:sp>
      <p:sp>
        <p:nvSpPr>
          <p:cNvPr id="3" name="Text Box 6"/>
          <p:cNvSpPr txBox="1">
            <a:spLocks noChangeArrowheads="1"/>
          </p:cNvSpPr>
          <p:nvPr/>
        </p:nvSpPr>
        <p:spPr bwMode="auto">
          <a:xfrm>
            <a:off x="2421758" y="2009432"/>
            <a:ext cx="93503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will</a:t>
            </a:r>
            <a:endParaRPr lang="en-US" altLang="zh-CN" b="1" dirty="0">
              <a:solidFill>
                <a:srgbClr val="FF0000"/>
              </a:solidFill>
              <a:cs typeface="Times New Roman" panose="02020603050405020304" pitchFamily="18" charset="0"/>
            </a:endParaRPr>
          </a:p>
        </p:txBody>
      </p:sp>
      <p:sp>
        <p:nvSpPr>
          <p:cNvPr id="5" name="Text Box 6"/>
          <p:cNvSpPr txBox="1">
            <a:spLocks noChangeArrowheads="1"/>
          </p:cNvSpPr>
          <p:nvPr/>
        </p:nvSpPr>
        <p:spPr bwMode="auto">
          <a:xfrm>
            <a:off x="7533061" y="1988493"/>
            <a:ext cx="11525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Will </a:t>
            </a:r>
            <a:endParaRPr lang="en-US" altLang="zh-CN" b="1" dirty="0">
              <a:solidFill>
                <a:srgbClr val="FF0000"/>
              </a:solidFill>
              <a:cs typeface="Times New Roman" panose="02020603050405020304" pitchFamily="18" charset="0"/>
            </a:endParaRPr>
          </a:p>
        </p:txBody>
      </p:sp>
      <p:sp>
        <p:nvSpPr>
          <p:cNvPr id="8" name="矩形 1"/>
          <p:cNvSpPr>
            <a:spLocks noChangeArrowheads="1"/>
          </p:cNvSpPr>
          <p:nvPr/>
        </p:nvSpPr>
        <p:spPr bwMode="auto">
          <a:xfrm>
            <a:off x="479376" y="3140968"/>
            <a:ext cx="11449272"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344930" indent="-1344930" eaLnBrk="0" hangingPunct="0">
              <a:defRPr sz="3200">
                <a:solidFill>
                  <a:schemeClr val="tx1"/>
                </a:solidFill>
                <a:latin typeface="Times New Roman" panose="02020603050405020304" pitchFamily="18" charset="0"/>
                <a:ea typeface="宋体" panose="02010600030101010101" pitchFamily="2" charset="-122"/>
              </a:defRPr>
            </a:lvl1pPr>
            <a:lvl2pPr marL="1809750" indent="-285750" eaLnBrk="0" hangingPunct="0">
              <a:defRPr sz="3200">
                <a:solidFill>
                  <a:schemeClr val="tx1"/>
                </a:solidFill>
                <a:latin typeface="Times New Roman" panose="02020603050405020304" pitchFamily="18" charset="0"/>
                <a:ea typeface="宋体" panose="02010600030101010101" pitchFamily="2" charset="-122"/>
              </a:defRPr>
            </a:lvl2pPr>
            <a:lvl3pPr marL="2218055" indent="-228600" eaLnBrk="0" hangingPunct="0">
              <a:defRPr sz="3200">
                <a:solidFill>
                  <a:schemeClr val="tx1"/>
                </a:solidFill>
                <a:latin typeface="Times New Roman" panose="02020603050405020304" pitchFamily="18" charset="0"/>
                <a:ea typeface="宋体" panose="02010600030101010101" pitchFamily="2" charset="-122"/>
              </a:defRPr>
            </a:lvl3pPr>
            <a:lvl4pPr marL="2625725" indent="-228600" eaLnBrk="0" hangingPunct="0">
              <a:defRPr sz="3200">
                <a:solidFill>
                  <a:schemeClr val="tx1"/>
                </a:solidFill>
                <a:latin typeface="Times New Roman" panose="02020603050405020304" pitchFamily="18" charset="0"/>
                <a:ea typeface="宋体" panose="02010600030101010101" pitchFamily="2" charset="-122"/>
              </a:defRPr>
            </a:lvl4pPr>
            <a:lvl5pPr marL="3034030" indent="-228600" eaLnBrk="0" hangingPunct="0">
              <a:defRPr sz="3200">
                <a:solidFill>
                  <a:schemeClr val="tx1"/>
                </a:solidFill>
                <a:latin typeface="Times New Roman" panose="02020603050405020304" pitchFamily="18" charset="0"/>
                <a:ea typeface="宋体" panose="02010600030101010101" pitchFamily="2" charset="-122"/>
              </a:defRPr>
            </a:lvl5pPr>
            <a:lvl6pPr marL="34912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9484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44056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8628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167130" indent="-1167130" eaLnBrk="1" hangingPunct="1">
              <a:lnSpc>
                <a:spcPct val="120000"/>
              </a:lnSpc>
              <a:spcBef>
                <a:spcPts val="0"/>
              </a:spcBef>
            </a:pPr>
            <a:r>
              <a:rPr kumimoji="1" lang="en-US" altLang="zh-CN" b="1" dirty="0">
                <a:cs typeface="Times New Roman" panose="02020603050405020304" pitchFamily="18" charset="0"/>
              </a:rPr>
              <a:t>Mom: You’re already beautiful. And </a:t>
            </a:r>
            <a:r>
              <a:rPr kumimoji="1" lang="en-US" altLang="zh-CN" b="1" dirty="0" smtClean="0">
                <a:cs typeface="Times New Roman" panose="02020603050405020304" pitchFamily="18" charset="0"/>
              </a:rPr>
              <a:t>you </a:t>
            </a:r>
            <a:r>
              <a:rPr kumimoji="1" lang="en-US" altLang="zh-CN" b="1" dirty="0">
                <a:cs typeface="Times New Roman" panose="02020603050405020304" pitchFamily="18" charset="0"/>
              </a:rPr>
              <a:t>should study hard. Then you </a:t>
            </a:r>
            <a:r>
              <a:rPr kumimoji="1" lang="en-US" altLang="zh-CN" b="1" dirty="0" smtClean="0">
                <a:cs typeface="Times New Roman" panose="02020603050405020304" pitchFamily="18" charset="0"/>
              </a:rPr>
              <a:t>_____ </a:t>
            </a:r>
            <a:r>
              <a:rPr kumimoji="1" lang="en-US" altLang="zh-CN" b="1" dirty="0">
                <a:cs typeface="Times New Roman" panose="02020603050405020304" pitchFamily="18" charset="0"/>
              </a:rPr>
              <a:t>be a pilot.</a:t>
            </a:r>
            <a:endParaRPr kumimoji="1" lang="en-US" altLang="zh-CN" b="1" dirty="0">
              <a:cs typeface="Times New Roman" panose="02020603050405020304" pitchFamily="18" charset="0"/>
            </a:endParaRPr>
          </a:p>
          <a:p>
            <a:pPr marL="1167130" indent="-1167130" eaLnBrk="1" hangingPunct="1">
              <a:lnSpc>
                <a:spcPct val="120000"/>
              </a:lnSpc>
              <a:spcBef>
                <a:spcPts val="0"/>
              </a:spcBef>
            </a:pPr>
            <a:r>
              <a:rPr kumimoji="1" lang="en-US" altLang="zh-CN" b="1" dirty="0">
                <a:cs typeface="Times New Roman" panose="02020603050405020304" pitchFamily="18" charset="0"/>
              </a:rPr>
              <a:t>Girl:   OK. I must study harder </a:t>
            </a:r>
            <a:r>
              <a:rPr kumimoji="1" lang="en-US" altLang="zh-CN" b="1" dirty="0">
                <a:solidFill>
                  <a:srgbClr val="00B050"/>
                </a:solidFill>
                <a:cs typeface="Times New Roman" panose="02020603050405020304" pitchFamily="18" charset="0"/>
              </a:rPr>
              <a:t>then</a:t>
            </a:r>
            <a:r>
              <a:rPr kumimoji="1" lang="en-US" altLang="zh-CN" b="1" dirty="0">
                <a:cs typeface="Times New Roman" panose="02020603050405020304" pitchFamily="18" charset="0"/>
              </a:rPr>
              <a:t>. </a:t>
            </a:r>
            <a:endParaRPr kumimoji="1" lang="en-US" altLang="zh-CN" b="1" dirty="0">
              <a:cs typeface="Times New Roman" panose="02020603050405020304" pitchFamily="18" charset="0"/>
            </a:endParaRPr>
          </a:p>
          <a:p>
            <a:pPr marL="1167130" indent="-1167130" eaLnBrk="1" hangingPunct="1">
              <a:lnSpc>
                <a:spcPct val="120000"/>
              </a:lnSpc>
              <a:spcBef>
                <a:spcPts val="0"/>
              </a:spcBef>
            </a:pPr>
            <a:r>
              <a:rPr kumimoji="1" lang="en-US" altLang="zh-CN" b="1" dirty="0">
                <a:cs typeface="Times New Roman" panose="02020603050405020304" pitchFamily="18" charset="0"/>
              </a:rPr>
              <a:t>Mom: But you should also remember that </a:t>
            </a:r>
            <a:r>
              <a:rPr kumimoji="1" lang="en-US" altLang="zh-CN" b="1" dirty="0">
                <a:solidFill>
                  <a:srgbClr val="00B050"/>
                </a:solidFill>
                <a:cs typeface="Times New Roman" panose="02020603050405020304" pitchFamily="18" charset="0"/>
              </a:rPr>
              <a:t>______ will </a:t>
            </a:r>
            <a:r>
              <a:rPr kumimoji="1" lang="en-US" altLang="zh-CN" b="1" dirty="0" smtClean="0">
                <a:solidFill>
                  <a:srgbClr val="00B050"/>
                </a:solidFill>
                <a:cs typeface="Times New Roman" panose="02020603050405020304" pitchFamily="18" charset="0"/>
              </a:rPr>
              <a:t>______ both </a:t>
            </a:r>
            <a:r>
              <a:rPr kumimoji="1" lang="en-US" altLang="zh-CN" b="1" dirty="0">
                <a:solidFill>
                  <a:srgbClr val="00B050"/>
                </a:solidFill>
                <a:cs typeface="Times New Roman" panose="02020603050405020304" pitchFamily="18" charset="0"/>
              </a:rPr>
              <a:t>good and bad things in life</a:t>
            </a:r>
            <a:r>
              <a:rPr kumimoji="1" lang="en-US" altLang="zh-CN" b="1" dirty="0">
                <a:cs typeface="Times New Roman" panose="02020603050405020304" pitchFamily="18" charset="0"/>
              </a:rPr>
              <a:t>.   </a:t>
            </a:r>
            <a:endParaRPr kumimoji="1" lang="en-US" altLang="zh-CN" b="1" dirty="0">
              <a:cs typeface="Times New Roman" panose="02020603050405020304" pitchFamily="18" charset="0"/>
            </a:endParaRPr>
          </a:p>
          <a:p>
            <a:pPr marL="1167130" indent="-1167130" eaLnBrk="1" hangingPunct="1">
              <a:lnSpc>
                <a:spcPct val="120000"/>
              </a:lnSpc>
              <a:spcBef>
                <a:spcPts val="0"/>
              </a:spcBef>
            </a:pPr>
            <a:r>
              <a:rPr kumimoji="1" lang="en-US" altLang="zh-CN" b="1" dirty="0">
                <a:cs typeface="Times New Roman" panose="02020603050405020304" pitchFamily="18" charset="0"/>
              </a:rPr>
              <a:t>Girl:   Oh, but I’m not scared, Mom, because you </a:t>
            </a:r>
            <a:r>
              <a:rPr kumimoji="1" lang="en-US" altLang="zh-CN" b="1" dirty="0" smtClean="0">
                <a:cs typeface="Times New Roman" panose="02020603050405020304" pitchFamily="18" charset="0"/>
              </a:rPr>
              <a:t>_____ </a:t>
            </a:r>
            <a:r>
              <a:rPr kumimoji="1" lang="en-US" altLang="zh-CN" b="1" dirty="0">
                <a:cs typeface="Times New Roman" panose="02020603050405020304" pitchFamily="18" charset="0"/>
              </a:rPr>
              <a:t>help me!</a:t>
            </a:r>
            <a:endParaRPr kumimoji="1" lang="en-US" altLang="zh-CN" b="1" dirty="0">
              <a:cs typeface="Times New Roman" panose="02020603050405020304" pitchFamily="18" charset="0"/>
            </a:endParaRPr>
          </a:p>
        </p:txBody>
      </p:sp>
      <p:sp>
        <p:nvSpPr>
          <p:cNvPr id="9" name="Text Box 6"/>
          <p:cNvSpPr txBox="1">
            <a:spLocks noChangeArrowheads="1"/>
          </p:cNvSpPr>
          <p:nvPr/>
        </p:nvSpPr>
        <p:spPr bwMode="auto">
          <a:xfrm>
            <a:off x="3575720" y="3712724"/>
            <a:ext cx="9350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can</a:t>
            </a:r>
            <a:endParaRPr lang="en-US" altLang="zh-CN" b="1" dirty="0">
              <a:solidFill>
                <a:srgbClr val="FF0000"/>
              </a:solidFill>
              <a:cs typeface="Times New Roman" panose="02020603050405020304" pitchFamily="18" charset="0"/>
            </a:endParaRPr>
          </a:p>
        </p:txBody>
      </p:sp>
      <p:sp>
        <p:nvSpPr>
          <p:cNvPr id="10" name="Text Box 6"/>
          <p:cNvSpPr txBox="1">
            <a:spLocks noChangeArrowheads="1"/>
          </p:cNvSpPr>
          <p:nvPr/>
        </p:nvSpPr>
        <p:spPr bwMode="auto">
          <a:xfrm>
            <a:off x="7968208" y="4913761"/>
            <a:ext cx="1223963"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there</a:t>
            </a:r>
            <a:endParaRPr lang="en-US" altLang="zh-CN" b="1" dirty="0">
              <a:solidFill>
                <a:srgbClr val="FF0000"/>
              </a:solidFill>
              <a:cs typeface="Times New Roman" panose="02020603050405020304" pitchFamily="18" charset="0"/>
            </a:endParaRPr>
          </a:p>
        </p:txBody>
      </p:sp>
      <p:sp>
        <p:nvSpPr>
          <p:cNvPr id="11" name="Text Box 6"/>
          <p:cNvSpPr txBox="1">
            <a:spLocks noChangeArrowheads="1"/>
          </p:cNvSpPr>
          <p:nvPr/>
        </p:nvSpPr>
        <p:spPr bwMode="auto">
          <a:xfrm>
            <a:off x="10344472" y="4913761"/>
            <a:ext cx="93503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be</a:t>
            </a:r>
            <a:endParaRPr lang="en-US" altLang="zh-CN" b="1" dirty="0">
              <a:solidFill>
                <a:srgbClr val="FF0000"/>
              </a:solidFill>
              <a:cs typeface="Times New Roman" panose="02020603050405020304" pitchFamily="18" charset="0"/>
            </a:endParaRPr>
          </a:p>
        </p:txBody>
      </p:sp>
      <p:sp>
        <p:nvSpPr>
          <p:cNvPr id="12" name="Text Box 6"/>
          <p:cNvSpPr txBox="1">
            <a:spLocks noChangeArrowheads="1"/>
          </p:cNvSpPr>
          <p:nvPr/>
        </p:nvSpPr>
        <p:spPr bwMode="auto">
          <a:xfrm>
            <a:off x="9409435" y="6073674"/>
            <a:ext cx="93503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will</a:t>
            </a:r>
            <a:endParaRPr lang="en-US" altLang="zh-CN" b="1" dirty="0">
              <a:solidFill>
                <a:srgbClr val="FF0000"/>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ox(in)">
                                      <p:cBhvr>
                                        <p:cTn id="7" dur="500"/>
                                        <p:tgtEl>
                                          <p:spTgt spid="51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i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ox(i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ox(in)">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2" grpId="0"/>
      <p:bldP spid="3" grpId="0"/>
      <p:bldP spid="5"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18444" name="Picture 12" descr="http://t1.baidu.com/it/u=521230791,2727942054&amp;fm=23&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t="17836" b="10779"/>
          <a:stretch>
            <a:fillRect/>
          </a:stretch>
        </p:blipFill>
        <p:spPr bwMode="auto">
          <a:xfrm>
            <a:off x="767408" y="4033628"/>
            <a:ext cx="2419076" cy="189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12"/>
          <p:cNvSpPr>
            <a:spLocks noChangeArrowheads="1"/>
          </p:cNvSpPr>
          <p:nvPr/>
        </p:nvSpPr>
        <p:spPr bwMode="auto">
          <a:xfrm>
            <a:off x="1019437" y="1405346"/>
            <a:ext cx="10657184" cy="233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latin typeface="Arial" panose="020B0604020202020204" pitchFamily="34" charset="0"/>
                <a:cs typeface="Arial" panose="020B0604020202020204" pitchFamily="34" charset="0"/>
              </a:rPr>
              <a:t>Discuss how you think </a:t>
            </a:r>
            <a:r>
              <a:rPr lang="en-US" altLang="zh-CN" b="1" dirty="0">
                <a:solidFill>
                  <a:srgbClr val="0000FF"/>
                </a:solidFill>
                <a:latin typeface="Arial" panose="020B0604020202020204" pitchFamily="34" charset="0"/>
                <a:cs typeface="Arial" panose="020B0604020202020204" pitchFamily="34" charset="0"/>
              </a:rPr>
              <a:t>a robot will help students with schoolwork</a:t>
            </a:r>
            <a:r>
              <a:rPr lang="en-US" altLang="zh-CN" b="1" dirty="0">
                <a:solidFill>
                  <a:schemeClr val="tx1"/>
                </a:solidFill>
                <a:latin typeface="Arial" panose="020B0604020202020204" pitchFamily="34" charset="0"/>
                <a:cs typeface="Arial" panose="020B0604020202020204" pitchFamily="34" charset="0"/>
              </a:rPr>
              <a:t> </a:t>
            </a:r>
            <a:r>
              <a:rPr lang="en-US" altLang="zh-CN" b="1" dirty="0">
                <a:solidFill>
                  <a:srgbClr val="0000FF"/>
                </a:solidFill>
                <a:latin typeface="Arial" panose="020B0604020202020204" pitchFamily="34" charset="0"/>
                <a:cs typeface="Arial" panose="020B0604020202020204" pitchFamily="34" charset="0"/>
              </a:rPr>
              <a:t>in the future</a:t>
            </a:r>
            <a:r>
              <a:rPr lang="en-US" altLang="zh-CN" b="1" dirty="0">
                <a:solidFill>
                  <a:schemeClr val="tx1"/>
                </a:solidFill>
                <a:latin typeface="Arial" panose="020B0604020202020204" pitchFamily="34" charset="0"/>
                <a:cs typeface="Arial" panose="020B0604020202020204" pitchFamily="34" charset="0"/>
              </a:rPr>
              <a:t>. Write down your group’s ideas and draw a picture of your robot.  </a:t>
            </a:r>
            <a:endParaRPr lang="en-US" altLang="zh-CN" b="1" dirty="0">
              <a:solidFill>
                <a:schemeClr val="tx1"/>
              </a:solidFill>
              <a:latin typeface="Arial" panose="020B0604020202020204" pitchFamily="34" charset="0"/>
              <a:cs typeface="Arial" panose="020B0604020202020204" pitchFamily="34" charset="0"/>
            </a:endParaRPr>
          </a:p>
        </p:txBody>
      </p:sp>
      <p:sp>
        <p:nvSpPr>
          <p:cNvPr id="8" name="圆角矩形标注 7"/>
          <p:cNvSpPr>
            <a:spLocks noChangeArrowheads="1"/>
          </p:cNvSpPr>
          <p:nvPr/>
        </p:nvSpPr>
        <p:spPr bwMode="auto">
          <a:xfrm>
            <a:off x="3431704" y="3749835"/>
            <a:ext cx="7272808" cy="2015558"/>
          </a:xfrm>
          <a:prstGeom prst="wedgeRoundRectCallout">
            <a:avLst>
              <a:gd name="adj1" fmla="val -54941"/>
              <a:gd name="adj2" fmla="val 8740"/>
              <a:gd name="adj3" fmla="val 16667"/>
            </a:avLst>
          </a:prstGeom>
          <a:noFill/>
          <a:ln w="25400" algn="ctr">
            <a:solidFill>
              <a:schemeClr val="accent2">
                <a:lumMod val="60000"/>
                <a:lumOff val="40000"/>
              </a:schemeClr>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I think</a:t>
            </a:r>
            <a:r>
              <a:rPr lang="en-US" altLang="zh-CN" b="1" dirty="0">
                <a:solidFill>
                  <a:schemeClr val="tx1"/>
                </a:solidFill>
                <a:cs typeface="Times New Roman" panose="02020603050405020304" pitchFamily="18" charset="0"/>
              </a:rPr>
              <a:t> students won’t need</a:t>
            </a:r>
            <a:r>
              <a:rPr lang="en-US" altLang="zh-CN" b="1" dirty="0">
                <a:solidFill>
                  <a:srgbClr val="FF0000"/>
                </a:solidFill>
                <a:cs typeface="Times New Roman" panose="02020603050405020304" pitchFamily="18" charset="0"/>
              </a:rPr>
              <a:t> dictionaries</a:t>
            </a:r>
            <a:r>
              <a:rPr lang="en-US" altLang="zh-CN" b="1" dirty="0">
                <a:cs typeface="Times New Roman" panose="02020603050405020304" pitchFamily="18" charset="0"/>
              </a:rPr>
              <a:t> because </a:t>
            </a:r>
            <a:r>
              <a:rPr lang="en-US" altLang="zh-CN" b="1" dirty="0">
                <a:solidFill>
                  <a:srgbClr val="FF0000"/>
                </a:solidFill>
                <a:cs typeface="Times New Roman" panose="02020603050405020304" pitchFamily="18" charset="0"/>
              </a:rPr>
              <a:t>a robot will tell them the meanings of the words</a:t>
            </a:r>
            <a:r>
              <a:rPr lang="en-US" altLang="zh-CN" b="1" dirty="0">
                <a:cs typeface="Times New Roman" panose="02020603050405020304" pitchFamily="18" charset="0"/>
              </a:rPr>
              <a:t>.</a:t>
            </a:r>
            <a:endParaRPr lang="zh-CN" altLang="en-US" b="1" dirty="0">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14" y="1700808"/>
            <a:ext cx="843071" cy="843071"/>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20643" b="13656"/>
          <a:stretch>
            <a:fillRect/>
          </a:stretch>
        </p:blipFill>
        <p:spPr>
          <a:xfrm>
            <a:off x="4151784" y="620688"/>
            <a:ext cx="3816424" cy="9361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微信图片_20231123104432"/>
          <p:cNvPicPr>
            <a:picLocks noChangeAspect="1"/>
          </p:cNvPicPr>
          <p:nvPr/>
        </p:nvPicPr>
        <p:blipFill>
          <a:blip r:embed="rId1"/>
          <a:stretch>
            <a:fillRect/>
          </a:stretch>
        </p:blipFill>
        <p:spPr>
          <a:xfrm rot="16200000">
            <a:off x="4207510" y="-2387600"/>
            <a:ext cx="3923030" cy="11811635"/>
          </a:xfrm>
          <a:prstGeom prst="rect">
            <a:avLst/>
          </a:prstGeom>
        </p:spPr>
      </p:pic>
      <p:cxnSp>
        <p:nvCxnSpPr>
          <p:cNvPr id="3" name="直接连接符 2"/>
          <p:cNvCxnSpPr/>
          <p:nvPr/>
        </p:nvCxnSpPr>
        <p:spPr>
          <a:xfrm flipV="1">
            <a:off x="1127760" y="2637155"/>
            <a:ext cx="1656715" cy="27305"/>
          </a:xfrm>
          <a:prstGeom prst="line">
            <a:avLst/>
          </a:prstGeom>
          <a:ln w="34925">
            <a:solidFill>
              <a:srgbClr val="FF0000"/>
            </a:solidFill>
          </a:ln>
        </p:spPr>
        <p:style>
          <a:lnRef idx="2">
            <a:schemeClr val="accent1"/>
          </a:lnRef>
          <a:fillRef idx="0">
            <a:srgbClr val="FFFFFF"/>
          </a:fillRef>
          <a:effectRef idx="0">
            <a:srgbClr val="FFFFFF"/>
          </a:effectRef>
          <a:fontRef idx="minor">
            <a:schemeClr val="tx1"/>
          </a:fontRef>
        </p:style>
      </p:cxnSp>
      <p:cxnSp>
        <p:nvCxnSpPr>
          <p:cNvPr id="4" name="直接连接符 3"/>
          <p:cNvCxnSpPr/>
          <p:nvPr>
            <p:custDataLst>
              <p:tags r:id="rId2"/>
            </p:custDataLst>
          </p:nvPr>
        </p:nvCxnSpPr>
        <p:spPr>
          <a:xfrm>
            <a:off x="8688705" y="3068955"/>
            <a:ext cx="3168015" cy="0"/>
          </a:xfrm>
          <a:prstGeom prst="line">
            <a:avLst/>
          </a:prstGeom>
          <a:ln w="34925">
            <a:solidFill>
              <a:srgbClr val="FF0000"/>
            </a:solidFill>
          </a:ln>
        </p:spPr>
        <p:style>
          <a:lnRef idx="2">
            <a:schemeClr val="accent1"/>
          </a:lnRef>
          <a:fillRef idx="0">
            <a:srgbClr val="FFFFFF"/>
          </a:fillRef>
          <a:effectRef idx="0">
            <a:srgbClr val="FFFFFF"/>
          </a:effectRef>
          <a:fontRef idx="minor">
            <a:schemeClr val="tx1"/>
          </a:fontRef>
        </p:style>
      </p:cxnSp>
      <p:cxnSp>
        <p:nvCxnSpPr>
          <p:cNvPr id="5" name="直接连接符 4"/>
          <p:cNvCxnSpPr/>
          <p:nvPr>
            <p:custDataLst>
              <p:tags r:id="rId3"/>
            </p:custDataLst>
          </p:nvPr>
        </p:nvCxnSpPr>
        <p:spPr>
          <a:xfrm>
            <a:off x="8616315" y="3933190"/>
            <a:ext cx="3327400" cy="6985"/>
          </a:xfrm>
          <a:prstGeom prst="line">
            <a:avLst/>
          </a:prstGeom>
          <a:ln w="34925">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p:nvPr>
            <p:custDataLst>
              <p:tags r:id="rId4"/>
            </p:custDataLst>
          </p:nvPr>
        </p:nvCxnSpPr>
        <p:spPr>
          <a:xfrm>
            <a:off x="10056495" y="4797425"/>
            <a:ext cx="1944370" cy="0"/>
          </a:xfrm>
          <a:prstGeom prst="line">
            <a:avLst/>
          </a:prstGeom>
          <a:ln w="34925">
            <a:solidFill>
              <a:srgbClr val="FF0000"/>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custDataLst>
              <p:tags r:id="rId5"/>
            </p:custDataLst>
          </p:nvPr>
        </p:nvCxnSpPr>
        <p:spPr>
          <a:xfrm>
            <a:off x="1057275" y="3429000"/>
            <a:ext cx="1078865" cy="0"/>
          </a:xfrm>
          <a:prstGeom prst="line">
            <a:avLst/>
          </a:prstGeom>
          <a:ln w="34925">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000" b="-3000"/>
          </a:stretch>
        </a:blipFill>
        <a:effectLst/>
      </p:bgPr>
    </p:bg>
    <p:spTree>
      <p:nvGrpSpPr>
        <p:cNvPr id="1" name=""/>
        <p:cNvGrpSpPr/>
        <p:nvPr/>
      </p:nvGrpSpPr>
      <p:grpSpPr>
        <a:xfrm>
          <a:off x="0" y="0"/>
          <a:ext cx="0" cy="0"/>
          <a:chOff x="0" y="0"/>
          <a:chExt cx="0" cy="0"/>
        </a:xfrm>
      </p:grpSpPr>
      <p:sp>
        <p:nvSpPr>
          <p:cNvPr id="2" name="矩形 1"/>
          <p:cNvSpPr/>
          <p:nvPr/>
        </p:nvSpPr>
        <p:spPr>
          <a:xfrm>
            <a:off x="1919536" y="2204864"/>
            <a:ext cx="8373126" cy="1754326"/>
          </a:xfrm>
          <a:prstGeom prst="rect">
            <a:avLst/>
          </a:prstGeom>
          <a:noFill/>
        </p:spPr>
        <p:txBody>
          <a:bodyPr wrap="none" lIns="91440" tIns="45720" rIns="91440" bIns="45720">
            <a:spAutoFit/>
          </a:bodyPr>
          <a:lstStyle/>
          <a:p>
            <a:pPr algn="ctr"/>
            <a:r>
              <a:rPr lang="en-US" altLang="zh-CN" sz="5400" b="1" kern="10"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Unit 7 </a:t>
            </a:r>
            <a:endParaRPr lang="en-US" altLang="zh-CN" sz="5400" b="1" kern="10"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a:p>
            <a:pPr algn="ctr"/>
            <a:r>
              <a:rPr lang="en-US" altLang="zh-CN" sz="5400" b="1" kern="10"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Will people have robots?</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4361" name="Rectangle 12"/>
          <p:cNvSpPr>
            <a:spLocks noChangeArrowheads="1"/>
          </p:cNvSpPr>
          <p:nvPr/>
        </p:nvSpPr>
        <p:spPr bwMode="auto">
          <a:xfrm>
            <a:off x="1127906" y="268543"/>
            <a:ext cx="10656937" cy="147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latin typeface="Arial" panose="020B0604020202020204" pitchFamily="34" charset="0"/>
                <a:cs typeface="Times New Roman" panose="02020603050405020304" pitchFamily="18" charset="0"/>
              </a:rPr>
              <a:t>Complete the chart about </a:t>
            </a:r>
            <a:r>
              <a:rPr lang="en-US" altLang="zh-CN" b="1" dirty="0">
                <a:solidFill>
                  <a:srgbClr val="FF0000"/>
                </a:solidFill>
                <a:latin typeface="Arial" panose="020B0604020202020204" pitchFamily="34" charset="0"/>
                <a:cs typeface="Times New Roman" panose="02020603050405020304" pitchFamily="18" charset="0"/>
              </a:rPr>
              <a:t>your life 20 years from now</a:t>
            </a:r>
            <a:r>
              <a:rPr lang="en-US" altLang="zh-CN" b="1" dirty="0">
                <a:solidFill>
                  <a:schemeClr val="tx1"/>
                </a:solidFill>
                <a:latin typeface="Arial" panose="020B0604020202020204" pitchFamily="34" charset="0"/>
                <a:cs typeface="Times New Roman" panose="02020603050405020304" pitchFamily="18" charset="0"/>
              </a:rPr>
              <a:t>. You can add more items.</a:t>
            </a:r>
            <a:r>
              <a:rPr lang="en-US" altLang="zh-CN" b="1" dirty="0">
                <a:solidFill>
                  <a:srgbClr val="0000FF"/>
                </a:solidFill>
                <a:latin typeface="Arial" panose="020B0604020202020204" pitchFamily="34" charset="0"/>
                <a:cs typeface="Times New Roman" panose="02020603050405020304" pitchFamily="18" charset="0"/>
              </a:rPr>
              <a:t> </a:t>
            </a:r>
            <a:endParaRPr lang="zh-CN" altLang="en-US" b="1" dirty="0">
              <a:solidFill>
                <a:srgbClr val="0000FF"/>
              </a:solidFill>
              <a:latin typeface="Arial" panose="020B0604020202020204" pitchFamily="34" charset="0"/>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04" y="496054"/>
            <a:ext cx="897582" cy="897582"/>
          </a:xfrm>
          <a:prstGeom prst="rect">
            <a:avLst/>
          </a:prstGeom>
        </p:spPr>
      </p:pic>
      <p:graphicFrame>
        <p:nvGraphicFramePr>
          <p:cNvPr id="12" name="表格 11"/>
          <p:cNvGraphicFramePr>
            <a:graphicFrameLocks noGrp="1"/>
          </p:cNvGraphicFramePr>
          <p:nvPr/>
        </p:nvGraphicFramePr>
        <p:xfrm>
          <a:off x="988731" y="1702579"/>
          <a:ext cx="9793088" cy="4733925"/>
        </p:xfrm>
        <a:graphic>
          <a:graphicData uri="http://schemas.openxmlformats.org/drawingml/2006/table">
            <a:tbl>
              <a:tblPr firstRow="1" bandRow="1">
                <a:tableStyleId>{21E4AEA4-8DFA-4A89-87EB-49C32662AFE0}</a:tableStyleId>
              </a:tblPr>
              <a:tblGrid>
                <a:gridCol w="3739117"/>
                <a:gridCol w="6053971"/>
              </a:tblGrid>
              <a:tr h="676275">
                <a:tc gridSpan="2">
                  <a:txBody>
                    <a:bodyPr/>
                    <a:lstStyle/>
                    <a:p>
                      <a:pPr algn="ctr">
                        <a:lnSpc>
                          <a:spcPct val="120000"/>
                        </a:lnSpc>
                      </a:pPr>
                      <a:r>
                        <a:rPr lang="en-US" altLang="zh-CN" sz="3200" b="1" dirty="0" smtClean="0">
                          <a:latin typeface="+mn-lt"/>
                          <a:cs typeface="Times New Roman" panose="02020603050405020304" pitchFamily="18" charset="0"/>
                        </a:rPr>
                        <a:t>What will my life be like in 20 years?</a:t>
                      </a:r>
                      <a:endParaRPr lang="zh-CN" altLang="en-US" sz="3200" b="1" dirty="0">
                        <a:solidFill>
                          <a:schemeClr val="tx1"/>
                        </a:solidFill>
                        <a:latin typeface="+mn-lt"/>
                        <a:cs typeface="Times New Roman" panose="02020603050405020304" pitchFamily="18" charset="0"/>
                      </a:endParaRPr>
                    </a:p>
                  </a:txBody>
                  <a:tcPr/>
                </a:tc>
                <a:tc hMerge="1">
                  <a:tcPr/>
                </a:tc>
              </a:tr>
              <a:tr h="370840">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 job</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 home/place to live</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 free time activities</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 neighborhood</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lstStyle/>
                    <a:p>
                      <a:pPr>
                        <a:lnSpc>
                          <a:spcPct val="120000"/>
                        </a:lnSpc>
                      </a:pPr>
                      <a:endParaRPr lang="en-US" altLang="zh-CN" sz="3200" b="1" dirty="0">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p>
                      <a:pPr>
                        <a:lnSpc>
                          <a:spcPct val="120000"/>
                        </a:lnSpc>
                        <a:buNone/>
                      </a:pPr>
                      <a:endParaRPr lang="zh-CN" altLang="en-US" sz="3200" b="1" dirty="0">
                        <a:latin typeface="Times New Roman" panose="02020603050405020304" pitchFamily="18" charset="0"/>
                        <a:cs typeface="Times New Roman" panose="02020603050405020304" pitchFamily="18" charset="0"/>
                      </a:endParaRPr>
                    </a:p>
                  </a:txBody>
                  <a:tcPr/>
                </a:tc>
                <a:tc>
                  <a:txBody>
                    <a:bodyPr/>
                    <a:p>
                      <a:pPr>
                        <a:lnSpc>
                          <a:spcPct val="120000"/>
                        </a:lnSpc>
                        <a:buNone/>
                      </a:pPr>
                      <a:endParaRPr lang="zh-CN" altLang="en-US" sz="3200" b="1"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4361" name="Rectangle 12"/>
          <p:cNvSpPr>
            <a:spLocks noChangeArrowheads="1"/>
          </p:cNvSpPr>
          <p:nvPr/>
        </p:nvSpPr>
        <p:spPr bwMode="auto">
          <a:xfrm>
            <a:off x="1127906" y="-18477"/>
            <a:ext cx="10656937" cy="147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latin typeface="Arial" panose="020B0604020202020204" pitchFamily="34" charset="0"/>
                <a:cs typeface="Times New Roman" panose="02020603050405020304" pitchFamily="18" charset="0"/>
              </a:rPr>
              <a:t>Complete the chart about </a:t>
            </a:r>
            <a:r>
              <a:rPr lang="en-US" altLang="zh-CN" b="1" dirty="0">
                <a:solidFill>
                  <a:srgbClr val="FF0000"/>
                </a:solidFill>
                <a:latin typeface="Arial" panose="020B0604020202020204" pitchFamily="34" charset="0"/>
                <a:cs typeface="Times New Roman" panose="02020603050405020304" pitchFamily="18" charset="0"/>
              </a:rPr>
              <a:t>your life 20 years from now</a:t>
            </a:r>
            <a:r>
              <a:rPr lang="en-US" altLang="zh-CN" b="1" dirty="0">
                <a:solidFill>
                  <a:schemeClr val="tx1"/>
                </a:solidFill>
                <a:latin typeface="Arial" panose="020B0604020202020204" pitchFamily="34" charset="0"/>
                <a:cs typeface="Times New Roman" panose="02020603050405020304" pitchFamily="18" charset="0"/>
              </a:rPr>
              <a:t>. You can add more items.</a:t>
            </a:r>
            <a:r>
              <a:rPr lang="en-US" altLang="zh-CN" b="1" dirty="0">
                <a:solidFill>
                  <a:srgbClr val="0000FF"/>
                </a:solidFill>
                <a:latin typeface="Arial" panose="020B0604020202020204" pitchFamily="34" charset="0"/>
                <a:cs typeface="Times New Roman" panose="02020603050405020304" pitchFamily="18" charset="0"/>
              </a:rPr>
              <a:t> </a:t>
            </a:r>
            <a:endParaRPr lang="zh-CN" altLang="en-US" b="1" dirty="0">
              <a:solidFill>
                <a:srgbClr val="0000FF"/>
              </a:solidFill>
              <a:latin typeface="Arial" panose="020B0604020202020204" pitchFamily="34" charset="0"/>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19" y="188714"/>
            <a:ext cx="897582" cy="897582"/>
          </a:xfrm>
          <a:prstGeom prst="rect">
            <a:avLst/>
          </a:prstGeom>
        </p:spPr>
      </p:pic>
      <p:graphicFrame>
        <p:nvGraphicFramePr>
          <p:cNvPr id="12" name="表格 11"/>
          <p:cNvGraphicFramePr>
            <a:graphicFrameLocks noGrp="1"/>
          </p:cNvGraphicFramePr>
          <p:nvPr/>
        </p:nvGraphicFramePr>
        <p:xfrm>
          <a:off x="988731" y="1272049"/>
          <a:ext cx="9793088" cy="5410200"/>
        </p:xfrm>
        <a:graphic>
          <a:graphicData uri="http://schemas.openxmlformats.org/drawingml/2006/table">
            <a:tbl>
              <a:tblPr firstRow="1" bandRow="1">
                <a:tableStyleId>{21E4AEA4-8DFA-4A89-87EB-49C32662AFE0}</a:tableStyleId>
              </a:tblPr>
              <a:tblGrid>
                <a:gridCol w="3739117"/>
                <a:gridCol w="6053971"/>
              </a:tblGrid>
              <a:tr h="676275">
                <a:tc gridSpan="2">
                  <a:txBody>
                    <a:bodyPr/>
                    <a:lstStyle/>
                    <a:p>
                      <a:pPr algn="ctr">
                        <a:lnSpc>
                          <a:spcPct val="120000"/>
                        </a:lnSpc>
                      </a:pPr>
                      <a:r>
                        <a:rPr lang="en-US" altLang="zh-CN" sz="3200" b="1" dirty="0" smtClean="0">
                          <a:latin typeface="+mn-lt"/>
                          <a:cs typeface="Times New Roman" panose="02020603050405020304" pitchFamily="18" charset="0"/>
                        </a:rPr>
                        <a:t>What will my life be like in 20 years?</a:t>
                      </a:r>
                      <a:endParaRPr lang="zh-CN" altLang="en-US" sz="3200" b="1" dirty="0">
                        <a:solidFill>
                          <a:schemeClr val="tx1"/>
                        </a:solidFill>
                        <a:latin typeface="+mn-lt"/>
                        <a:cs typeface="Times New Roman" panose="02020603050405020304" pitchFamily="18" charset="0"/>
                      </a:endParaRPr>
                    </a:p>
                  </a:txBody>
                  <a:tcPr/>
                </a:tc>
                <a:tc hMerge="1">
                  <a:tcPr/>
                </a:tc>
              </a:tr>
              <a:tr h="370840">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 job</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 home/place to live</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 free time activities</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 neighborhood</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transportation</a:t>
                      </a:r>
                      <a:endParaRPr lang="en-US" altLang="zh-CN" sz="3200"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p>
                      <a:pPr>
                        <a:lnSpc>
                          <a:spcPct val="120000"/>
                        </a:lnSpc>
                        <a:buNone/>
                      </a:pPr>
                      <a:r>
                        <a:rPr lang="en-US" altLang="zh-CN" sz="3200" b="1" dirty="0" smtClean="0">
                          <a:solidFill>
                            <a:srgbClr val="FF0000"/>
                          </a:solidFill>
                          <a:latin typeface="Times New Roman" panose="02020603050405020304" pitchFamily="18" charset="0"/>
                          <a:cs typeface="Times New Roman" panose="02020603050405020304" pitchFamily="18" charset="0"/>
                          <a:sym typeface="+mn-ea"/>
                        </a:rPr>
                        <a:t>friends</a:t>
                      </a:r>
                      <a:endParaRPr lang="en-US" altLang="zh-CN" sz="3200" b="1" dirty="0" smtClean="0">
                        <a:solidFill>
                          <a:srgbClr val="FF0000"/>
                        </a:solidFill>
                        <a:latin typeface="Times New Roman" panose="02020603050405020304" pitchFamily="18" charset="0"/>
                        <a:cs typeface="Times New Roman" panose="02020603050405020304" pitchFamily="18" charset="0"/>
                        <a:sym typeface="+mn-ea"/>
                      </a:endParaRPr>
                    </a:p>
                  </a:txBody>
                  <a:tcPr/>
                </a:tc>
                <a:tc>
                  <a:txBody>
                    <a:bodyPr/>
                    <a:p>
                      <a:pPr>
                        <a:lnSpc>
                          <a:spcPct val="120000"/>
                        </a:lnSpc>
                        <a:buNone/>
                      </a:pPr>
                      <a:endParaRPr lang="zh-CN" altLang="en-US" sz="3200" b="1" dirty="0">
                        <a:latin typeface="Times New Roman" panose="02020603050405020304" pitchFamily="18" charset="0"/>
                        <a:cs typeface="Times New Roman" panose="02020603050405020304" pitchFamily="18" charset="0"/>
                      </a:endParaRPr>
                    </a:p>
                  </a:txBody>
                  <a:tcPr/>
                </a:tc>
              </a:tr>
              <a:tr h="370840">
                <a:tc>
                  <a:txBody>
                    <a:bodyPr/>
                    <a:p>
                      <a:pPr>
                        <a:lnSpc>
                          <a:spcPct val="120000"/>
                        </a:lnSpc>
                        <a:buNone/>
                      </a:pPr>
                      <a:r>
                        <a:rPr lang="en-US" altLang="zh-CN" sz="3200" b="1" dirty="0" smtClean="0">
                          <a:solidFill>
                            <a:srgbClr val="FF0000"/>
                          </a:solidFill>
                          <a:latin typeface="Times New Roman" panose="02020603050405020304" pitchFamily="18" charset="0"/>
                          <a:cs typeface="Times New Roman" panose="02020603050405020304" pitchFamily="18" charset="0"/>
                          <a:sym typeface="+mn-ea"/>
                        </a:rPr>
                        <a:t>pets</a:t>
                      </a:r>
                      <a:endParaRPr lang="en-US" altLang="zh-CN" sz="3200" b="1" dirty="0" smtClean="0">
                        <a:solidFill>
                          <a:srgbClr val="FF0000"/>
                        </a:solidFill>
                        <a:latin typeface="Times New Roman" panose="02020603050405020304" pitchFamily="18" charset="0"/>
                        <a:cs typeface="Times New Roman" panose="02020603050405020304" pitchFamily="18" charset="0"/>
                        <a:sym typeface="+mn-ea"/>
                      </a:endParaRPr>
                    </a:p>
                  </a:txBody>
                  <a:tcPr/>
                </a:tc>
                <a:tc>
                  <a:txBody>
                    <a:bodyPr/>
                    <a:p>
                      <a:pPr>
                        <a:lnSpc>
                          <a:spcPct val="120000"/>
                        </a:lnSpc>
                        <a:buNone/>
                      </a:pPr>
                      <a:endParaRPr lang="zh-CN" altLang="en-US" sz="3200" b="1"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271464" y="1844824"/>
          <a:ext cx="10225136" cy="3011424"/>
        </p:xfrm>
        <a:graphic>
          <a:graphicData uri="http://schemas.openxmlformats.org/drawingml/2006/table">
            <a:tbl>
              <a:tblPr firstRow="1" bandRow="1">
                <a:tableStyleId>{5C22544A-7EE6-4342-B048-85BDC9FD1C3A}</a:tableStyleId>
              </a:tblPr>
              <a:tblGrid>
                <a:gridCol w="1008112"/>
                <a:gridCol w="9217024"/>
              </a:tblGrid>
              <a:tr h="370840">
                <a:tc gridSpan="2">
                  <a:txBody>
                    <a:bodyPr/>
                    <a:lstStyle/>
                    <a:p>
                      <a:pPr algn="ctr"/>
                      <a:r>
                        <a:rPr lang="en-US" altLang="zh-CN" sz="3200" b="1" dirty="0" smtClean="0">
                          <a:solidFill>
                            <a:srgbClr val="CC00FF"/>
                          </a:solidFill>
                          <a:latin typeface="+mn-lt"/>
                          <a:cs typeface="Times New Roman" panose="02020603050405020304" pitchFamily="18" charset="0"/>
                        </a:rPr>
                        <a:t>What will my life be like in 20 years?</a:t>
                      </a:r>
                      <a:endParaRPr lang="zh-CN" altLang="en-US" sz="3200" b="1" dirty="0">
                        <a:solidFill>
                          <a:srgbClr val="CC00FF"/>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hMerge="1">
                  <a:tcPr/>
                </a:tc>
              </a:tr>
              <a:tr h="370840">
                <a:tc>
                  <a:txBody>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job</a:t>
                      </a:r>
                      <a:endParaRPr lang="zh-CN" altLang="en-US" sz="3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teacher, scientist, doctor, bus driver, cook, engineer, pilot, actor, pianist, violinist, computer programmer, basketball player, astronaut......</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solidFill>
                            <a:srgbClr val="FF0000"/>
                          </a:solidFill>
                          <a:latin typeface="Times New Roman" panose="02020603050405020304" pitchFamily="18" charset="0"/>
                          <a:cs typeface="Times New Roman" panose="02020603050405020304" pitchFamily="18" charset="0"/>
                        </a:rPr>
                        <a:t>I think I will be a .../ I’m going to be a ...</a:t>
                      </a:r>
                      <a:endParaRPr lang="en-US" altLang="zh-CN" sz="3200" b="1" dirty="0" smtClean="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435938" y="908720"/>
          <a:ext cx="10917172" cy="4764405"/>
        </p:xfrm>
        <a:graphic>
          <a:graphicData uri="http://schemas.openxmlformats.org/drawingml/2006/table">
            <a:tbl>
              <a:tblPr firstRow="1" bandRow="1">
                <a:tableStyleId>{5C22544A-7EE6-4342-B048-85BDC9FD1C3A}</a:tableStyleId>
              </a:tblPr>
              <a:tblGrid>
                <a:gridCol w="1628140"/>
                <a:gridCol w="9289032"/>
              </a:tblGrid>
              <a:tr h="370840">
                <a:tc gridSpan="2">
                  <a:txBody>
                    <a:bodyPr/>
                    <a:lstStyle/>
                    <a:p>
                      <a:pPr algn="ctr"/>
                      <a:r>
                        <a:rPr lang="en-US" altLang="zh-CN" sz="3200" dirty="0" smtClean="0">
                          <a:solidFill>
                            <a:srgbClr val="CC00FF"/>
                          </a:solidFill>
                          <a:cs typeface="Times New Roman" panose="02020603050405020304" pitchFamily="18" charset="0"/>
                          <a:sym typeface="+mn-ea"/>
                        </a:rPr>
                        <a:t>What will my life be like in 20 years?</a:t>
                      </a:r>
                      <a:endParaRPr lang="zh-CN" altLang="en-US" sz="3200" b="1" dirty="0">
                        <a:solidFill>
                          <a:srgbClr val="CC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hMerge="1">
                  <a:tcPr/>
                </a:tc>
              </a:tr>
              <a:tr h="370840">
                <a:tc>
                  <a:txBody>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place to live/</a:t>
                      </a:r>
                      <a:endParaRPr lang="en-US" altLang="zh-CN" sz="3200" b="1" dirty="0" smtClean="0">
                        <a:solidFill>
                          <a:srgbClr val="FF0000"/>
                        </a:solidFill>
                        <a:latin typeface="Times New Roman" panose="02020603050405020304" pitchFamily="18" charset="0"/>
                        <a:cs typeface="Times New Roman" panose="02020603050405020304" pitchFamily="18" charset="0"/>
                      </a:endParaRPr>
                    </a:p>
                    <a:p>
                      <a:r>
                        <a:rPr lang="en-US" altLang="zh-CN" sz="3200" b="1" dirty="0">
                          <a:solidFill>
                            <a:srgbClr val="FF0000"/>
                          </a:solidFill>
                          <a:latin typeface="Times New Roman" panose="02020603050405020304" pitchFamily="18" charset="0"/>
                          <a:cs typeface="Times New Roman" panose="02020603050405020304" pitchFamily="18" charset="0"/>
                        </a:rPr>
                        <a:t>home</a:t>
                      </a:r>
                      <a:endParaRPr lang="en-US" altLang="zh-CN" sz="3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look for another </a:t>
                      </a:r>
                      <a:r>
                        <a:rPr lang="en-US" altLang="zh-CN" sz="3200" b="1" dirty="0" smtClean="0">
                          <a:solidFill>
                            <a:srgbClr val="FF0000"/>
                          </a:solidFill>
                          <a:latin typeface="Times New Roman" panose="02020603050405020304" pitchFamily="18" charset="0"/>
                          <a:cs typeface="Times New Roman" panose="02020603050405020304" pitchFamily="18" charset="0"/>
                        </a:rPr>
                        <a:t>planet</a:t>
                      </a:r>
                      <a:r>
                        <a:rPr lang="en-US" altLang="zh-CN" sz="3200" b="1" dirty="0" smtClean="0">
                          <a:latin typeface="Times New Roman" panose="02020603050405020304" pitchFamily="18" charset="0"/>
                          <a:cs typeface="Times New Roman" panose="02020603050405020304" pitchFamily="18" charset="0"/>
                        </a:rPr>
                        <a:t> to live on, build more space stations, build houses </a:t>
                      </a:r>
                      <a:r>
                        <a:rPr lang="en-US" altLang="zh-CN" sz="3200" b="1" dirty="0" smtClean="0">
                          <a:solidFill>
                            <a:srgbClr val="FF0000"/>
                          </a:solidFill>
                          <a:latin typeface="Times New Roman" panose="02020603050405020304" pitchFamily="18" charset="0"/>
                          <a:cs typeface="Times New Roman" panose="02020603050405020304" pitchFamily="18" charset="0"/>
                        </a:rPr>
                        <a:t>under the sea</a:t>
                      </a:r>
                      <a:r>
                        <a:rPr lang="en-US" altLang="zh-CN" sz="3200" b="1" dirty="0" smtClean="0">
                          <a:latin typeface="Times New Roman" panose="02020603050405020304" pitchFamily="18" charset="0"/>
                          <a:cs typeface="Times New Roman" panose="02020603050405020304" pitchFamily="18" charset="0"/>
                        </a:rPr>
                        <a:t>, live on the </a:t>
                      </a:r>
                      <a:r>
                        <a:rPr lang="en-US" altLang="zh-CN" sz="3200" b="1" dirty="0" smtClean="0">
                          <a:solidFill>
                            <a:srgbClr val="FF0000"/>
                          </a:solidFill>
                          <a:latin typeface="Times New Roman" panose="02020603050405020304" pitchFamily="18" charset="0"/>
                          <a:cs typeface="Times New Roman" panose="02020603050405020304" pitchFamily="18" charset="0"/>
                        </a:rPr>
                        <a:t>moon</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The </a:t>
                      </a:r>
                      <a:r>
                        <a:rPr lang="en-US" altLang="zh-CN" sz="3200" b="1" dirty="0" smtClean="0">
                          <a:solidFill>
                            <a:srgbClr val="FF0000"/>
                          </a:solidFill>
                          <a:latin typeface="Times New Roman" panose="02020603050405020304" pitchFamily="18" charset="0"/>
                          <a:cs typeface="Times New Roman" panose="02020603050405020304" pitchFamily="18" charset="0"/>
                        </a:rPr>
                        <a:t>home</a:t>
                      </a:r>
                      <a:r>
                        <a:rPr lang="en-US" altLang="zh-CN" sz="3200" b="1" dirty="0" smtClean="0">
                          <a:latin typeface="Times New Roman" panose="02020603050405020304" pitchFamily="18" charset="0"/>
                          <a:cs typeface="Times New Roman" panose="02020603050405020304" pitchFamily="18" charset="0"/>
                        </a:rPr>
                        <a:t>s of the future will have robot servants.</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Smaller and more environmentally friendly houses will be more popular.</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solidFill>
                            <a:srgbClr val="FF0000"/>
                          </a:solidFill>
                          <a:latin typeface="Times New Roman" panose="02020603050405020304" pitchFamily="18" charset="0"/>
                          <a:cs typeface="Times New Roman" panose="02020603050405020304" pitchFamily="18" charset="0"/>
                        </a:rPr>
                        <a:t>Cities will be more crowded.</a:t>
                      </a:r>
                      <a:endParaRPr lang="en-US" altLang="zh-CN" sz="3200" b="1" dirty="0" smtClean="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911424" y="1268760"/>
          <a:ext cx="10369152" cy="3596640"/>
        </p:xfrm>
        <a:graphic>
          <a:graphicData uri="http://schemas.openxmlformats.org/drawingml/2006/table">
            <a:tbl>
              <a:tblPr firstRow="1" bandRow="1">
                <a:tableStyleId>{5C22544A-7EE6-4342-B048-85BDC9FD1C3A}</a:tableStyleId>
              </a:tblPr>
              <a:tblGrid>
                <a:gridCol w="1872208"/>
                <a:gridCol w="8496944"/>
              </a:tblGrid>
              <a:tr h="370840">
                <a:tc gridSpan="2">
                  <a:txBody>
                    <a:bodyPr/>
                    <a:lstStyle/>
                    <a:p>
                      <a:pPr algn="ctr"/>
                      <a:r>
                        <a:rPr lang="en-US" altLang="zh-CN" sz="3200" dirty="0" smtClean="0">
                          <a:solidFill>
                            <a:srgbClr val="CC00FF"/>
                          </a:solidFill>
                          <a:cs typeface="Times New Roman" panose="02020603050405020304" pitchFamily="18" charset="0"/>
                          <a:sym typeface="+mn-ea"/>
                        </a:rPr>
                        <a:t>What will my life be like in 20 years?</a:t>
                      </a:r>
                      <a:endParaRPr lang="zh-CN" altLang="en-US" sz="3200" b="1" dirty="0">
                        <a:solidFill>
                          <a:srgbClr val="CC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hMerge="1">
                  <a:tcPr/>
                </a:tc>
              </a:tr>
              <a:tr h="370840">
                <a:tc>
                  <a:txBody>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Free time activities</a:t>
                      </a:r>
                      <a:endParaRPr lang="zh-CN" altLang="en-US" sz="3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go to the moon for a </a:t>
                      </a:r>
                      <a:r>
                        <a:rPr lang="en-US" altLang="zh-CN" sz="3200" b="1" dirty="0" smtClean="0">
                          <a:solidFill>
                            <a:srgbClr val="FF0000"/>
                          </a:solidFill>
                          <a:latin typeface="Times New Roman" panose="02020603050405020304" pitchFamily="18" charset="0"/>
                          <a:cs typeface="Times New Roman" panose="02020603050405020304" pitchFamily="18" charset="0"/>
                        </a:rPr>
                        <a:t>holiday</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People will have much more free time / have more holidays / have talking animal friends ...</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solidFill>
                            <a:srgbClr val="FF0000"/>
                          </a:solidFill>
                          <a:latin typeface="Times New Roman" panose="02020603050405020304" pitchFamily="18" charset="0"/>
                          <a:cs typeface="Times New Roman" panose="02020603050405020304" pitchFamily="18" charset="0"/>
                        </a:rPr>
                        <a:t>Cinema</a:t>
                      </a:r>
                      <a:r>
                        <a:rPr lang="en-US" altLang="zh-CN" sz="3200" b="1" dirty="0" smtClean="0">
                          <a:latin typeface="Times New Roman" panose="02020603050405020304" pitchFamily="18" charset="0"/>
                          <a:cs typeface="Times New Roman" panose="02020603050405020304" pitchFamily="18" charset="0"/>
                        </a:rPr>
                        <a:t>s will show </a:t>
                      </a:r>
                      <a:r>
                        <a:rPr lang="en-US" altLang="zh-CN" sz="3200" b="1" dirty="0" err="1" smtClean="0">
                          <a:latin typeface="Times New Roman" panose="02020603050405020304" pitchFamily="18" charset="0"/>
                          <a:cs typeface="Times New Roman" panose="02020603050405020304" pitchFamily="18" charset="0"/>
                        </a:rPr>
                        <a:t>3D</a:t>
                      </a:r>
                      <a:r>
                        <a:rPr lang="en-US" altLang="zh-CN" sz="3200" b="1" dirty="0" smtClean="0">
                          <a:latin typeface="Times New Roman" panose="02020603050405020304" pitchFamily="18" charset="0"/>
                          <a:cs typeface="Times New Roman" panose="02020603050405020304" pitchFamily="18" charset="0"/>
                        </a:rPr>
                        <a:t> movies with real people.</a:t>
                      </a:r>
                      <a:endParaRPr lang="zh-CN" altLang="en-US" sz="32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72284" y="1268760"/>
          <a:ext cx="11108064" cy="3594735"/>
        </p:xfrm>
        <a:graphic>
          <a:graphicData uri="http://schemas.openxmlformats.org/drawingml/2006/table">
            <a:tbl>
              <a:tblPr firstRow="1" bandRow="1">
                <a:tableStyleId>{5C22544A-7EE6-4342-B048-85BDC9FD1C3A}</a:tableStyleId>
              </a:tblPr>
              <a:tblGrid>
                <a:gridCol w="2611120"/>
                <a:gridCol w="8496944"/>
              </a:tblGrid>
              <a:tr h="370840">
                <a:tc gridSpan="2">
                  <a:txBody>
                    <a:bodyPr/>
                    <a:lstStyle/>
                    <a:p>
                      <a:pPr algn="ctr"/>
                      <a:r>
                        <a:rPr lang="en-US" altLang="zh-CN" sz="3200" dirty="0" smtClean="0">
                          <a:solidFill>
                            <a:srgbClr val="CC00FF"/>
                          </a:solidFill>
                          <a:cs typeface="Times New Roman" panose="02020603050405020304" pitchFamily="18" charset="0"/>
                          <a:sym typeface="+mn-ea"/>
                        </a:rPr>
                        <a:t>What will my life be like in 20 years?</a:t>
                      </a:r>
                      <a:endParaRPr lang="zh-CN" altLang="en-US" sz="3200" b="1" dirty="0">
                        <a:solidFill>
                          <a:srgbClr val="CC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hMerge="1">
                  <a:tcPr/>
                </a:tc>
              </a:tr>
              <a:tr h="370840">
                <a:tc>
                  <a:txBody>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neighborhood</a:t>
                      </a:r>
                      <a:endParaRPr lang="zh-CN" altLang="en-US" sz="3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nSpc>
                          <a:spcPct val="120000"/>
                        </a:lnSpc>
                      </a:pPr>
                      <a:endParaRPr lang="zh-CN" altLang="en-US" sz="32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10" name="表格 9"/>
          <p:cNvGraphicFramePr>
            <a:graphicFrameLocks noGrp="1"/>
          </p:cNvGraphicFramePr>
          <p:nvPr/>
        </p:nvGraphicFramePr>
        <p:xfrm>
          <a:off x="623392" y="980728"/>
          <a:ext cx="10729192" cy="4767072"/>
        </p:xfrm>
        <a:graphic>
          <a:graphicData uri="http://schemas.openxmlformats.org/drawingml/2006/table">
            <a:tbl>
              <a:tblPr firstRow="1" bandRow="1">
                <a:tableStyleId>{5C22544A-7EE6-4342-B048-85BDC9FD1C3A}</a:tableStyleId>
              </a:tblPr>
              <a:tblGrid>
                <a:gridCol w="2945268"/>
                <a:gridCol w="7783924"/>
              </a:tblGrid>
              <a:tr h="370840">
                <a:tc gridSpan="2">
                  <a:txBody>
                    <a:bodyPr/>
                    <a:lstStyle/>
                    <a:p>
                      <a:pPr algn="ctr"/>
                      <a:r>
                        <a:rPr lang="en-US" altLang="zh-CN" sz="3200" b="1" dirty="0" smtClean="0">
                          <a:solidFill>
                            <a:srgbClr val="CC00FF"/>
                          </a:solidFill>
                          <a:latin typeface="Times New Roman" panose="02020603050405020304" pitchFamily="18" charset="0"/>
                          <a:cs typeface="Times New Roman" panose="02020603050405020304" pitchFamily="18" charset="0"/>
                        </a:rPr>
                        <a:t>What will my life be like in 20 years?</a:t>
                      </a:r>
                      <a:endParaRPr lang="zh-CN" altLang="en-US" sz="3200" b="1" dirty="0">
                        <a:solidFill>
                          <a:srgbClr val="CC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hMerge="1">
                  <a:tcPr/>
                </a:tc>
              </a:tr>
              <a:tr h="370840">
                <a:tc>
                  <a:txBody>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Transportation</a:t>
                      </a:r>
                      <a:endParaRPr lang="zh-CN" altLang="en-US" sz="3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nSpc>
                          <a:spcPct val="120000"/>
                        </a:lnSpc>
                      </a:pPr>
                      <a:r>
                        <a:rPr lang="en-US" altLang="zh-CN" sz="3200" b="1" dirty="0" smtClean="0">
                          <a:solidFill>
                            <a:schemeClr val="tx1"/>
                          </a:solidFill>
                          <a:latin typeface="Times New Roman" panose="02020603050405020304" pitchFamily="18" charset="0"/>
                          <a:cs typeface="Times New Roman" panose="02020603050405020304" pitchFamily="18" charset="0"/>
                        </a:rPr>
                        <a:t>car </a:t>
                      </a:r>
                      <a:r>
                        <a:rPr lang="en-US" altLang="zh-CN" sz="3200" b="1" dirty="0" smtClean="0">
                          <a:latin typeface="Times New Roman" panose="02020603050405020304" pitchFamily="18" charset="0"/>
                          <a:cs typeface="Times New Roman" panose="02020603050405020304" pitchFamily="18" charset="0"/>
                        </a:rPr>
                        <a:t>(</a:t>
                      </a:r>
                      <a:r>
                        <a:rPr lang="en-US" altLang="zh-CN" sz="3200" b="1" dirty="0" smtClean="0">
                          <a:solidFill>
                            <a:srgbClr val="FF0000"/>
                          </a:solidFill>
                          <a:latin typeface="Times New Roman" panose="02020603050405020304" pitchFamily="18" charset="0"/>
                          <a:cs typeface="Times New Roman" panose="02020603050405020304" pitchFamily="18" charset="0"/>
                        </a:rPr>
                        <a:t>run on new and clean fuels (</a:t>
                      </a:r>
                      <a:r>
                        <a:rPr lang="zh-CN" altLang="en-US" sz="3200" b="1" dirty="0" smtClean="0">
                          <a:solidFill>
                            <a:srgbClr val="FF0000"/>
                          </a:solidFill>
                          <a:latin typeface="Times New Roman" panose="02020603050405020304" pitchFamily="18" charset="0"/>
                          <a:cs typeface="Times New Roman" panose="02020603050405020304" pitchFamily="18" charset="0"/>
                        </a:rPr>
                        <a:t>燃料</a:t>
                      </a:r>
                      <a:r>
                        <a:rPr lang="en-US" altLang="zh-CN" sz="3200" b="1" dirty="0" smtClean="0">
                          <a:solidFill>
                            <a:srgbClr val="FF0000"/>
                          </a:solidFill>
                          <a:latin typeface="Times New Roman" panose="02020603050405020304" pitchFamily="18" charset="0"/>
                          <a:cs typeface="Times New Roman" panose="02020603050405020304" pitchFamily="18" charset="0"/>
                        </a:rPr>
                        <a:t>) or self-driving</a:t>
                      </a:r>
                      <a:r>
                        <a:rPr lang="en-US" altLang="zh-CN" sz="3200" b="1" dirty="0" smtClean="0">
                          <a:latin typeface="Times New Roman" panose="02020603050405020304" pitchFamily="18" charset="0"/>
                          <a:cs typeface="Times New Roman" panose="02020603050405020304" pitchFamily="18" charset="0"/>
                        </a:rPr>
                        <a:t>)</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Cars and buses will </a:t>
                      </a:r>
                      <a:r>
                        <a:rPr lang="en-US" altLang="zh-CN" sz="3200" b="1" dirty="0" smtClean="0">
                          <a:solidFill>
                            <a:srgbClr val="FF0000"/>
                          </a:solidFill>
                          <a:latin typeface="Times New Roman" panose="02020603050405020304" pitchFamily="18" charset="0"/>
                          <a:cs typeface="Times New Roman" panose="02020603050405020304" pitchFamily="18" charset="0"/>
                        </a:rPr>
                        <a:t>fly around the city</a:t>
                      </a:r>
                      <a:r>
                        <a:rPr lang="en-US" altLang="zh-CN" sz="3200" b="1" dirty="0" smtClean="0">
                          <a:latin typeface="Times New Roman" panose="02020603050405020304" pitchFamily="18" charset="0"/>
                          <a:cs typeface="Times New Roman" panose="02020603050405020304" pitchFamily="18" charset="0"/>
                        </a:rPr>
                        <a:t>.  </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People will have their </a:t>
                      </a:r>
                      <a:r>
                        <a:rPr lang="en-US" altLang="zh-CN" sz="3200" b="1" dirty="0" smtClean="0">
                          <a:solidFill>
                            <a:srgbClr val="FF0000"/>
                          </a:solidFill>
                          <a:latin typeface="Times New Roman" panose="02020603050405020304" pitchFamily="18" charset="0"/>
                          <a:cs typeface="Times New Roman" panose="02020603050405020304" pitchFamily="18" charset="0"/>
                        </a:rPr>
                        <a:t>own planes</a:t>
                      </a:r>
                      <a:r>
                        <a:rPr lang="en-US" altLang="zh-CN" sz="3200" b="1" dirty="0" smtClean="0">
                          <a:latin typeface="Times New Roman" panose="02020603050405020304" pitchFamily="18" charset="0"/>
                          <a:cs typeface="Times New Roman" panose="02020603050405020304" pitchFamily="18" charset="0"/>
                        </a:rPr>
                        <a:t>.</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Most people will use </a:t>
                      </a:r>
                      <a:r>
                        <a:rPr lang="en-US" altLang="zh-CN" sz="3200" b="1" dirty="0" smtClean="0">
                          <a:solidFill>
                            <a:srgbClr val="FF0000"/>
                          </a:solidFill>
                          <a:latin typeface="Times New Roman" panose="02020603050405020304" pitchFamily="18" charset="0"/>
                          <a:cs typeface="Times New Roman" panose="02020603050405020304" pitchFamily="18" charset="0"/>
                        </a:rPr>
                        <a:t>space rockets</a:t>
                      </a:r>
                      <a:r>
                        <a:rPr lang="en-US" altLang="zh-CN" sz="3200" b="1" dirty="0" smtClean="0">
                          <a:latin typeface="Times New Roman" panose="02020603050405020304" pitchFamily="18" charset="0"/>
                          <a:cs typeface="Times New Roman" panose="02020603050405020304" pitchFamily="18" charset="0"/>
                        </a:rPr>
                        <a:t> (they will fly from one side of the planet to another in an hour).</a:t>
                      </a:r>
                      <a:endParaRPr lang="zh-CN" altLang="en-US" sz="32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839416" y="1124744"/>
          <a:ext cx="10441160" cy="4181856"/>
        </p:xfrm>
        <a:graphic>
          <a:graphicData uri="http://schemas.openxmlformats.org/drawingml/2006/table">
            <a:tbl>
              <a:tblPr firstRow="1" bandRow="1">
                <a:tableStyleId>{5C22544A-7EE6-4342-B048-85BDC9FD1C3A}</a:tableStyleId>
              </a:tblPr>
              <a:tblGrid>
                <a:gridCol w="2520280"/>
                <a:gridCol w="7920880"/>
              </a:tblGrid>
              <a:tr h="370840">
                <a:tc gridSpan="2">
                  <a:txBody>
                    <a:bodyPr/>
                    <a:lstStyle/>
                    <a:p>
                      <a:pPr algn="ctr"/>
                      <a:r>
                        <a:rPr lang="en-US" altLang="zh-CN" sz="3200" b="1" dirty="0" smtClean="0">
                          <a:solidFill>
                            <a:srgbClr val="CC00FF"/>
                          </a:solidFill>
                          <a:latin typeface="Times New Roman" panose="02020603050405020304" pitchFamily="18" charset="0"/>
                          <a:cs typeface="Times New Roman" panose="02020603050405020304" pitchFamily="18" charset="0"/>
                        </a:rPr>
                        <a:t>What will my life be like in 20 years?</a:t>
                      </a:r>
                      <a:endParaRPr lang="zh-CN" altLang="en-US" sz="3200" b="1" dirty="0">
                        <a:solidFill>
                          <a:srgbClr val="CC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hMerge="1">
                  <a:tcPr/>
                </a:tc>
              </a:tr>
              <a:tr h="370840">
                <a:tc>
                  <a:txBody>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Environment</a:t>
                      </a:r>
                      <a:endParaRPr lang="en-US" altLang="zh-CN" sz="3200" b="1" dirty="0" smtClean="0">
                        <a:solidFill>
                          <a:srgbClr val="FF0000"/>
                        </a:solidFill>
                        <a:latin typeface="Times New Roman" panose="02020603050405020304" pitchFamily="18" charset="0"/>
                        <a:cs typeface="Times New Roman" panose="02020603050405020304" pitchFamily="18" charset="0"/>
                      </a:endParaRPr>
                    </a:p>
                    <a:p>
                      <a:r>
                        <a:rPr lang="en-US" altLang="zh-CN" sz="3200" b="1" dirty="0">
                          <a:solidFill>
                            <a:srgbClr val="FF0000"/>
                          </a:solidFill>
                          <a:latin typeface="Times New Roman" panose="02020603050405020304" pitchFamily="18" charset="0"/>
                          <a:cs typeface="Times New Roman" panose="02020603050405020304" pitchFamily="18" charset="0"/>
                        </a:rPr>
                        <a:t>P50</a:t>
                      </a:r>
                      <a:endParaRPr lang="en-US" altLang="zh-CN" sz="3200" b="1" dirty="0">
                        <a:solidFill>
                          <a:srgbClr val="FF0000"/>
                        </a:solidFill>
                        <a:latin typeface="Times New Roman" panose="02020603050405020304" pitchFamily="18" charset="0"/>
                        <a:cs typeface="Times New Roman" panose="02020603050405020304" pitchFamily="18" charset="0"/>
                      </a:endParaRPr>
                    </a:p>
                    <a:p>
                      <a:r>
                        <a:rPr lang="en-US" altLang="zh-CN" sz="3200" b="1" dirty="0">
                          <a:solidFill>
                            <a:srgbClr val="FF0000"/>
                          </a:solidFill>
                          <a:latin typeface="Times New Roman" panose="02020603050405020304" pitchFamily="18" charset="0"/>
                          <a:cs typeface="Times New Roman" panose="02020603050405020304" pitchFamily="18" charset="0"/>
                        </a:rPr>
                        <a:t>P51</a:t>
                      </a:r>
                      <a:endParaRPr lang="en-US" altLang="zh-CN" sz="3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short of water, air pollution, less clean air (people have to pay for clean air), fewer trees, more buildings</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solidFill>
                            <a:srgbClr val="FF0000"/>
                          </a:solidFill>
                          <a:latin typeface="Times New Roman" panose="02020603050405020304" pitchFamily="18" charset="0"/>
                          <a:cs typeface="Times New Roman" panose="02020603050405020304" pitchFamily="18" charset="0"/>
                        </a:rPr>
                        <a:t>The weather will be</a:t>
                      </a:r>
                      <a:r>
                        <a:rPr lang="en-US" altLang="zh-CN" sz="3200" b="1" dirty="0" smtClean="0">
                          <a:latin typeface="Times New Roman" panose="02020603050405020304" pitchFamily="18" charset="0"/>
                          <a:cs typeface="Times New Roman" panose="02020603050405020304" pitchFamily="18" charset="0"/>
                        </a:rPr>
                        <a:t> much hotter / worse...</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There will be more / fewer people / cars / trees...</a:t>
                      </a:r>
                      <a:endParaRPr lang="zh-CN" altLang="en-US" sz="32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911424" y="404664"/>
          <a:ext cx="10657184" cy="5937504"/>
        </p:xfrm>
        <a:graphic>
          <a:graphicData uri="http://schemas.openxmlformats.org/drawingml/2006/table">
            <a:tbl>
              <a:tblPr firstRow="1" bandRow="1">
                <a:tableStyleId>{5C22544A-7EE6-4342-B048-85BDC9FD1C3A}</a:tableStyleId>
              </a:tblPr>
              <a:tblGrid>
                <a:gridCol w="1581352"/>
                <a:gridCol w="9075832"/>
              </a:tblGrid>
              <a:tr h="370840">
                <a:tc gridSpan="2">
                  <a:txBody>
                    <a:bodyPr/>
                    <a:lstStyle/>
                    <a:p>
                      <a:pPr algn="ctr"/>
                      <a:r>
                        <a:rPr lang="en-US" altLang="zh-CN" sz="3200" b="1" dirty="0" smtClean="0">
                          <a:solidFill>
                            <a:srgbClr val="CC00FF"/>
                          </a:solidFill>
                          <a:latin typeface="Times New Roman" panose="02020603050405020304" pitchFamily="18" charset="0"/>
                          <a:cs typeface="Times New Roman" panose="02020603050405020304" pitchFamily="18" charset="0"/>
                        </a:rPr>
                        <a:t>What will my life be like in 20 years?</a:t>
                      </a:r>
                      <a:endParaRPr lang="zh-CN" altLang="en-US" sz="3200" b="1" dirty="0">
                        <a:solidFill>
                          <a:srgbClr val="CC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hMerge="1">
                  <a:tcPr/>
                </a:tc>
              </a:tr>
              <a:tr h="370840">
                <a:tc>
                  <a:txBody>
                    <a:bodyPr/>
                    <a:lstStyle/>
                    <a:p>
                      <a:r>
                        <a:rPr lang="en-US" altLang="zh-CN" sz="3200" b="1" dirty="0" smtClean="0">
                          <a:solidFill>
                            <a:srgbClr val="FF0000"/>
                          </a:solidFill>
                          <a:latin typeface="Times New Roman" panose="02020603050405020304" pitchFamily="18" charset="0"/>
                          <a:cs typeface="Times New Roman" panose="02020603050405020304" pitchFamily="18" charset="0"/>
                        </a:rPr>
                        <a:t>Other aspects</a:t>
                      </a:r>
                      <a:endParaRPr lang="zh-CN" altLang="en-US" sz="3200" b="1"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live to be over 150 years old, work at most three days a week, work from home</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People will get along well with robots (see robots everywhere).</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Students will study online.   </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Students won’t have to go to school.</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E-books will replace (</a:t>
                      </a:r>
                      <a:r>
                        <a:rPr lang="zh-CN" altLang="en-US" sz="3200" b="1" dirty="0" smtClean="0">
                          <a:latin typeface="Times New Roman" panose="02020603050405020304" pitchFamily="18" charset="0"/>
                          <a:cs typeface="Times New Roman" panose="02020603050405020304" pitchFamily="18" charset="0"/>
                        </a:rPr>
                        <a:t>取代</a:t>
                      </a:r>
                      <a:r>
                        <a:rPr lang="en-US" altLang="zh-CN" sz="3200" b="1" dirty="0" smtClean="0">
                          <a:latin typeface="Times New Roman" panose="02020603050405020304" pitchFamily="18" charset="0"/>
                          <a:cs typeface="Times New Roman" panose="02020603050405020304" pitchFamily="18" charset="0"/>
                        </a:rPr>
                        <a:t>) traditional books.  </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Money will be less important.  </a:t>
                      </a:r>
                      <a:endParaRPr lang="en-US" altLang="zh-CN" sz="3200" b="1" dirty="0" smtClean="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r>
                        <a:rPr lang="en-US" altLang="zh-CN" sz="3200" b="1" dirty="0" smtClean="0">
                          <a:latin typeface="Times New Roman" panose="02020603050405020304" pitchFamily="18" charset="0"/>
                          <a:cs typeface="Times New Roman" panose="02020603050405020304" pitchFamily="18" charset="0"/>
                        </a:rPr>
                        <a:t>Everything will be free.</a:t>
                      </a:r>
                      <a:endParaRPr lang="zh-CN" altLang="en-US" sz="32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92405" y="476885"/>
            <a:ext cx="11588750" cy="422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more robots in the future. However, </a:t>
            </a:r>
            <a:r>
              <a:rPr lang="en-US" altLang="zh-CN" sz="2800" b="1" u="sng" dirty="0">
                <a:solidFill>
                  <a:schemeClr val="tx1"/>
                </a:solidFill>
                <a:latin typeface="Times New Roman" panose="02020603050405020304" pitchFamily="18" charset="0"/>
                <a:sym typeface="+mn-ea"/>
              </a:rPr>
              <a:t>they agree it may take hundreds of years</a:t>
            </a:r>
            <a:r>
              <a:rPr lang="en-US" altLang="zh-CN" sz="2800" b="1" dirty="0">
                <a:solidFill>
                  <a:schemeClr val="tx1"/>
                </a:solidFill>
                <a:latin typeface="Times New Roman" panose="02020603050405020304" pitchFamily="18" charset="0"/>
                <a:sym typeface="+mn-ea"/>
              </a:rPr>
              <a:t>. These new robots will have many different shapes</a:t>
            </a:r>
            <a:r>
              <a:rPr lang="en-US" altLang="zh-CN" sz="2000" b="1" dirty="0">
                <a:solidFill>
                  <a:schemeClr val="tx1"/>
                </a:solidFill>
                <a:latin typeface="Times New Roman" panose="02020603050405020304" pitchFamily="18" charset="0"/>
                <a:sym typeface="+mn-ea"/>
              </a:rPr>
              <a:t>(n.</a:t>
            </a:r>
            <a:r>
              <a:rPr lang="zh-CN" altLang="en-US" sz="2000" b="1" dirty="0">
                <a:solidFill>
                  <a:schemeClr val="tx1"/>
                </a:solidFill>
                <a:latin typeface="Times New Roman" panose="02020603050405020304" pitchFamily="18" charset="0"/>
                <a:sym typeface="+mn-ea"/>
              </a:rPr>
              <a:t>形状</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Some will look like humans, and others might look like animals. In India, scientists made robots that look like snakes. If </a:t>
            </a:r>
            <a:r>
              <a:rPr lang="en-US" altLang="zh-CN" sz="2800" b="1" u="sng" dirty="0">
                <a:solidFill>
                  <a:schemeClr val="tx1"/>
                </a:solidFill>
                <a:latin typeface="Times New Roman" panose="02020603050405020304" pitchFamily="18" charset="0"/>
                <a:sym typeface="+mn-ea"/>
              </a:rPr>
              <a:t>buildings fall down</a:t>
            </a:r>
            <a:r>
              <a:rPr lang="en-US" altLang="zh-CN" sz="2000" b="1" dirty="0">
                <a:latin typeface="Times New Roman" panose="02020603050405020304" pitchFamily="18" charset="0"/>
                <a:sym typeface="+mn-ea"/>
              </a:rPr>
              <a:t>(</a:t>
            </a:r>
            <a:r>
              <a:rPr lang="zh-CN" sz="2000" b="1" dirty="0">
                <a:latin typeface="Times New Roman" panose="02020603050405020304" pitchFamily="18" charset="0"/>
                <a:sym typeface="+mn-ea"/>
              </a:rPr>
              <a:t>倒塌</a:t>
            </a:r>
            <a:r>
              <a:rPr lang="en-US" altLang="zh-CN" sz="2000" b="1" dirty="0">
                <a:latin typeface="Times New Roman" panose="02020603050405020304" pitchFamily="18" charset="0"/>
                <a:sym typeface="+mn-ea"/>
              </a:rPr>
              <a:t>)</a:t>
            </a:r>
            <a:r>
              <a:rPr lang="en-US" altLang="zh-CN" sz="2800" b="1" u="sng" dirty="0">
                <a:solidFill>
                  <a:schemeClr val="tx1"/>
                </a:solidFill>
                <a:latin typeface="Times New Roman" panose="02020603050405020304" pitchFamily="18" charset="0"/>
                <a:sym typeface="+mn-ea"/>
              </a:rPr>
              <a:t> with people inside</a:t>
            </a:r>
            <a:r>
              <a:rPr lang="en-US" altLang="zh-CN" sz="2800" b="1" dirty="0">
                <a:solidFill>
                  <a:schemeClr val="tx1"/>
                </a:solidFill>
                <a:latin typeface="Times New Roman" panose="02020603050405020304" pitchFamily="18" charset="0"/>
                <a:sym typeface="+mn-ea"/>
              </a:rPr>
              <a:t>, these snake robots can </a:t>
            </a:r>
            <a:r>
              <a:rPr lang="en-US" altLang="zh-CN" sz="2800" b="1" u="sng" dirty="0">
                <a:solidFill>
                  <a:schemeClr val="tx1"/>
                </a:solidFill>
                <a:latin typeface="Times New Roman" panose="02020603050405020304" pitchFamily="18" charset="0"/>
                <a:sym typeface="+mn-ea"/>
              </a:rPr>
              <a:t>help look for</a:t>
            </a:r>
            <a:r>
              <a:rPr lang="en-US" altLang="zh-CN" sz="2800" b="1" dirty="0">
                <a:solidFill>
                  <a:schemeClr val="tx1"/>
                </a:solidFill>
                <a:latin typeface="Times New Roman" panose="02020603050405020304" pitchFamily="18" charset="0"/>
                <a:sym typeface="+mn-ea"/>
              </a:rPr>
              <a:t> people under the buildings. This was not possible</a:t>
            </a:r>
            <a:r>
              <a:rPr lang="en-US" altLang="zh-CN" sz="2000" b="1" dirty="0">
                <a:solidFill>
                  <a:schemeClr val="tx1"/>
                </a:solidFill>
                <a:latin typeface="Times New Roman" panose="02020603050405020304" pitchFamily="18" charset="0"/>
                <a:sym typeface="+mn-ea"/>
              </a:rPr>
              <a:t>(adj.</a:t>
            </a:r>
            <a:r>
              <a:rPr lang="zh-CN" altLang="en-US" sz="2000" b="1" dirty="0">
                <a:solidFill>
                  <a:schemeClr val="tx1"/>
                </a:solidFill>
                <a:latin typeface="Times New Roman" panose="02020603050405020304" pitchFamily="18" charset="0"/>
                <a:sym typeface="+mn-ea"/>
              </a:rPr>
              <a:t>可能的</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20 years ago, but computers and rockets also </a:t>
            </a:r>
            <a:r>
              <a:rPr lang="en-US" altLang="zh-CN" sz="2800" b="1" u="sng" dirty="0">
                <a:solidFill>
                  <a:schemeClr val="tx1"/>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a:t>
            </a:r>
            <a:r>
              <a:rPr lang="en-US" altLang="zh-CN" sz="2800" b="1" u="sng" dirty="0">
                <a:solidFill>
                  <a:schemeClr val="tx1"/>
                </a:solidFill>
                <a:latin typeface="Times New Roman" panose="02020603050405020304" pitchFamily="18" charset="0"/>
                <a:sym typeface="+mn-ea"/>
              </a:rPr>
              <a:t>100 years ago</a:t>
            </a:r>
            <a:r>
              <a:rPr lang="en-US" altLang="zh-CN" sz="2800" b="1" dirty="0">
                <a:solidFill>
                  <a:schemeClr val="tx1"/>
                </a:solidFill>
                <a:latin typeface="Times New Roman" panose="02020603050405020304" pitchFamily="18" charset="0"/>
                <a:sym typeface="+mn-ea"/>
              </a:rPr>
              <a:t>. We never know </a:t>
            </a:r>
            <a:r>
              <a:rPr lang="en-US" altLang="zh-CN" sz="2800" b="1" u="sng" dirty="0">
                <a:solidFill>
                  <a:schemeClr val="tx1"/>
                </a:solidFill>
                <a:latin typeface="Times New Roman" panose="02020603050405020304" pitchFamily="18" charset="0"/>
                <a:sym typeface="+mn-ea"/>
              </a:rPr>
              <a:t>what will happen</a:t>
            </a:r>
            <a:r>
              <a:rPr lang="en-US" altLang="zh-CN" sz="2800" b="1" dirty="0">
                <a:solidFill>
                  <a:schemeClr val="tx1"/>
                </a:solidFill>
                <a:latin typeface="Times New Roman" panose="02020603050405020304" pitchFamily="18" charset="0"/>
                <a:sym typeface="+mn-ea"/>
              </a:rPr>
              <a:t> in the future.</a:t>
            </a:r>
            <a:endParaRPr lang="en-US" altLang="zh-CN" sz="28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5"/>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5602" name="Text Box 5"/>
          <p:cNvSpPr txBox="1">
            <a:spLocks noChangeArrowheads="1"/>
          </p:cNvSpPr>
          <p:nvPr>
            <p:custDataLst>
              <p:tags r:id="rId6"/>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
        <p:nvSpPr>
          <p:cNvPr id="25605" name="Text Box 5"/>
          <p:cNvSpPr txBox="1">
            <a:spLocks noChangeArrowheads="1"/>
          </p:cNvSpPr>
          <p:nvPr>
            <p:custDataLst>
              <p:tags r:id="rId7"/>
            </p:custDataLst>
          </p:nvPr>
        </p:nvSpPr>
        <p:spPr bwMode="auto">
          <a:xfrm>
            <a:off x="4116705" y="11430"/>
            <a:ext cx="403098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latin typeface="Arial" panose="020B0604020202020204" pitchFamily="34" charset="0"/>
                <a:sym typeface="+mn-ea"/>
              </a:rPr>
              <a:t>Useful Expressions</a:t>
            </a:r>
            <a:r>
              <a:rPr lang="en-US" altLang="zh-CN" b="1" dirty="0">
                <a:solidFill>
                  <a:srgbClr val="FF0000"/>
                </a:solidFill>
                <a:latin typeface="Arial" panose="020B0604020202020204" pitchFamily="34" charset="0"/>
              </a:rPr>
              <a:t> </a:t>
            </a:r>
            <a:endParaRPr lang="en-US" altLang="zh-CN" b="1" dirty="0" smtClean="0">
              <a:solidFill>
                <a:srgbClr val="FF0000"/>
              </a:solidFill>
              <a:latin typeface="Arial" panose="020B0604020202020204" pitchFamily="34" charset="0"/>
            </a:endParaRPr>
          </a:p>
        </p:txBody>
      </p:sp>
    </p:spTree>
  </p:cSld>
  <p:clrMapOvr>
    <a:masterClrMapping/>
  </p:clrMapOvr>
  <p:transition>
    <p:spli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7349" name="Text Box 5"/>
          <p:cNvSpPr txBox="1">
            <a:spLocks noChangeArrowheads="1"/>
          </p:cNvSpPr>
          <p:nvPr/>
        </p:nvSpPr>
        <p:spPr bwMode="auto">
          <a:xfrm>
            <a:off x="1559496" y="2492896"/>
            <a:ext cx="9217024" cy="1865126"/>
          </a:xfrm>
          <a:prstGeom prst="rect">
            <a:avLst/>
          </a:prstGeom>
          <a:noFill/>
          <a:ln w="19050" algn="ctr">
            <a:solidFill>
              <a:srgbClr val="FBD53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355600" indent="-355600">
              <a:lnSpc>
                <a:spcPct val="130000"/>
              </a:lnSpc>
              <a:buBlip>
                <a:blip r:embed="rId2"/>
              </a:buBlip>
              <a:defRPr b="1"/>
            </a:lvl1pPr>
          </a:lstStyle>
          <a:p>
            <a:pPr marL="0" indent="0">
              <a:lnSpc>
                <a:spcPct val="120000"/>
              </a:lnSpc>
              <a:buNone/>
            </a:pPr>
            <a:r>
              <a:rPr lang="en-US" altLang="zh-CN" dirty="0"/>
              <a:t>To finish Jill’s predictions about her life in 20 </a:t>
            </a:r>
            <a:r>
              <a:rPr lang="en-US" altLang="zh-CN" dirty="0" smtClean="0"/>
              <a:t>years.</a:t>
            </a:r>
            <a:endParaRPr lang="en-US" altLang="zh-CN" dirty="0"/>
          </a:p>
          <a:p>
            <a:pPr marL="0" indent="0">
              <a:lnSpc>
                <a:spcPct val="120000"/>
              </a:lnSpc>
              <a:buNone/>
            </a:pPr>
            <a:r>
              <a:rPr lang="en-US" altLang="zh-CN" dirty="0"/>
              <a:t>To learn to write about your life 20 years from </a:t>
            </a:r>
            <a:r>
              <a:rPr lang="en-US" altLang="zh-CN" dirty="0" smtClean="0"/>
              <a:t>now.</a:t>
            </a:r>
            <a:endParaRPr lang="en-US" altLang="zh-CN" dirty="0"/>
          </a:p>
          <a:p>
            <a:pPr marL="0" indent="0">
              <a:lnSpc>
                <a:spcPct val="120000"/>
              </a:lnSpc>
              <a:buNone/>
            </a:pPr>
            <a:r>
              <a:rPr lang="en-US" altLang="zh-CN" dirty="0"/>
              <a:t>To finish Self </a:t>
            </a:r>
            <a:r>
              <a:rPr lang="en-US" altLang="zh-CN" dirty="0" smtClean="0"/>
              <a:t>Check.</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624" y="1352001"/>
            <a:ext cx="6562732" cy="11180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488468" y="1806595"/>
            <a:ext cx="11527639"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dirty="0"/>
              <a:t>Today there are </a:t>
            </a:r>
            <a:r>
              <a:rPr kumimoji="1" lang="en-US" altLang="zh-CN" b="1" dirty="0" smtClean="0"/>
              <a:t>________ </a:t>
            </a:r>
            <a:r>
              <a:rPr kumimoji="1" lang="en-US" altLang="zh-CN" b="1" dirty="0"/>
              <a:t>robots working in ________. For example, they can help to </a:t>
            </a:r>
            <a:r>
              <a:rPr kumimoji="1" lang="en-US" altLang="zh-CN" b="1" dirty="0" smtClean="0"/>
              <a:t>________ </a:t>
            </a:r>
            <a:r>
              <a:rPr kumimoji="1" lang="en-US" altLang="zh-CN" b="1" dirty="0"/>
              <a:t>cars, and they do </a:t>
            </a:r>
            <a:r>
              <a:rPr kumimoji="1" lang="en-US" altLang="zh-CN" b="1" dirty="0" smtClean="0"/>
              <a:t>________ </a:t>
            </a:r>
            <a:r>
              <a:rPr kumimoji="1" lang="en-US" altLang="zh-CN" b="1" dirty="0"/>
              <a:t>jobs over and over again. They do jobs like working in dirty or </a:t>
            </a:r>
            <a:r>
              <a:rPr kumimoji="1" lang="en-US" altLang="zh-CN" b="1" dirty="0" smtClean="0"/>
              <a:t>__________ </a:t>
            </a:r>
            <a:r>
              <a:rPr kumimoji="1" lang="en-US" altLang="zh-CN" b="1" dirty="0"/>
              <a:t>________. Fewer people will do such jobs in </a:t>
            </a:r>
            <a:r>
              <a:rPr kumimoji="1" lang="en-US" altLang="zh-CN" b="1" dirty="0" smtClean="0"/>
              <a:t>the future </a:t>
            </a:r>
            <a:r>
              <a:rPr kumimoji="1" lang="en-US" altLang="zh-CN" b="1" dirty="0"/>
              <a:t>because they are boring, but robots will never get </a:t>
            </a:r>
            <a:r>
              <a:rPr kumimoji="1" lang="en-US" altLang="zh-CN" b="1" dirty="0" smtClean="0"/>
              <a:t>_______. </a:t>
            </a:r>
            <a:r>
              <a:rPr kumimoji="1" lang="en-US" altLang="zh-CN" b="1" dirty="0"/>
              <a:t>Some scientists _______ that there will be more robots in </a:t>
            </a:r>
            <a:r>
              <a:rPr kumimoji="1" lang="en-US" altLang="zh-CN" b="1" dirty="0" smtClean="0"/>
              <a:t>__________ </a:t>
            </a:r>
            <a:r>
              <a:rPr kumimoji="1" lang="en-US" altLang="zh-CN" b="1" dirty="0"/>
              <a:t>______ years. They are trying to make robots look like ________. </a:t>
            </a:r>
            <a:endParaRPr kumimoji="1" lang="en-US" altLang="zh-CN" b="1" dirty="0"/>
          </a:p>
        </p:txBody>
      </p:sp>
      <p:sp>
        <p:nvSpPr>
          <p:cNvPr id="5123" name="Rectangle 12"/>
          <p:cNvSpPr>
            <a:spLocks noChangeArrowheads="1"/>
          </p:cNvSpPr>
          <p:nvPr/>
        </p:nvSpPr>
        <p:spPr bwMode="auto">
          <a:xfrm>
            <a:off x="488469" y="1087592"/>
            <a:ext cx="77755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cs typeface="Times New Roman" panose="02020603050405020304" pitchFamily="18" charset="0"/>
              </a:rPr>
              <a:t>Fill in the blanks with the right words. </a:t>
            </a:r>
            <a:endParaRPr lang="zh-CN" altLang="en-US" b="1" dirty="0">
              <a:solidFill>
                <a:srgbClr val="0000FF"/>
              </a:solidFill>
              <a:latin typeface="Arial" panose="020B0604020202020204" pitchFamily="34" charset="0"/>
              <a:cs typeface="Times New Roman" panose="02020603050405020304" pitchFamily="18" charset="0"/>
            </a:endParaRPr>
          </a:p>
        </p:txBody>
      </p:sp>
      <p:sp>
        <p:nvSpPr>
          <p:cNvPr id="5" name="Text Box 5"/>
          <p:cNvSpPr txBox="1">
            <a:spLocks noChangeArrowheads="1"/>
          </p:cNvSpPr>
          <p:nvPr/>
        </p:nvSpPr>
        <p:spPr bwMode="auto">
          <a:xfrm>
            <a:off x="3439631" y="1753230"/>
            <a:ext cx="18732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already</a:t>
            </a:r>
            <a:endParaRPr lang="en-US" altLang="zh-CN" b="1" dirty="0">
              <a:solidFill>
                <a:srgbClr val="FF0000"/>
              </a:solidFill>
              <a:cs typeface="Times New Roman" panose="02020603050405020304" pitchFamily="18" charset="0"/>
            </a:endParaRPr>
          </a:p>
        </p:txBody>
      </p:sp>
      <p:sp>
        <p:nvSpPr>
          <p:cNvPr id="7" name="Text Box 7"/>
          <p:cNvSpPr txBox="1">
            <a:spLocks noChangeArrowheads="1"/>
          </p:cNvSpPr>
          <p:nvPr/>
        </p:nvSpPr>
        <p:spPr bwMode="auto">
          <a:xfrm>
            <a:off x="8264043" y="1806595"/>
            <a:ext cx="20891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factories</a:t>
            </a:r>
            <a:endParaRPr lang="en-US" altLang="zh-CN" b="1" dirty="0">
              <a:solidFill>
                <a:srgbClr val="FF0000"/>
              </a:solidFill>
              <a:cs typeface="Times New Roman" panose="02020603050405020304" pitchFamily="18" charset="0"/>
            </a:endParaRPr>
          </a:p>
        </p:txBody>
      </p:sp>
      <p:sp>
        <p:nvSpPr>
          <p:cNvPr id="8" name="Text Box 7"/>
          <p:cNvSpPr txBox="1">
            <a:spLocks noChangeArrowheads="1"/>
          </p:cNvSpPr>
          <p:nvPr/>
        </p:nvSpPr>
        <p:spPr bwMode="auto">
          <a:xfrm>
            <a:off x="5255358" y="2418658"/>
            <a:ext cx="129698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build</a:t>
            </a:r>
            <a:endParaRPr lang="en-US" altLang="zh-CN" b="1" dirty="0">
              <a:solidFill>
                <a:srgbClr val="FF0000"/>
              </a:solidFill>
              <a:cs typeface="Times New Roman" panose="02020603050405020304" pitchFamily="18" charset="0"/>
            </a:endParaRPr>
          </a:p>
        </p:txBody>
      </p:sp>
      <p:sp>
        <p:nvSpPr>
          <p:cNvPr id="9" name="Text Box 4"/>
          <p:cNvSpPr txBox="1">
            <a:spLocks noChangeArrowheads="1"/>
          </p:cNvSpPr>
          <p:nvPr/>
        </p:nvSpPr>
        <p:spPr bwMode="auto">
          <a:xfrm>
            <a:off x="559906" y="3514978"/>
            <a:ext cx="38163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dangerous  </a:t>
            </a:r>
            <a:r>
              <a:rPr lang="en-US" altLang="zh-CN" b="1" dirty="0" smtClean="0">
                <a:solidFill>
                  <a:srgbClr val="FF0000"/>
                </a:solidFill>
                <a:cs typeface="Times New Roman" panose="02020603050405020304" pitchFamily="18" charset="0"/>
              </a:rPr>
              <a:t>    places</a:t>
            </a:r>
            <a:endParaRPr lang="en-US" altLang="zh-CN" b="1" dirty="0">
              <a:solidFill>
                <a:srgbClr val="FF0000"/>
              </a:solidFill>
              <a:cs typeface="Times New Roman" panose="02020603050405020304" pitchFamily="18" charset="0"/>
            </a:endParaRPr>
          </a:p>
        </p:txBody>
      </p:sp>
      <p:sp>
        <p:nvSpPr>
          <p:cNvPr id="11" name="Text Box 5"/>
          <p:cNvSpPr txBox="1">
            <a:spLocks noChangeArrowheads="1"/>
          </p:cNvSpPr>
          <p:nvPr/>
        </p:nvSpPr>
        <p:spPr bwMode="auto">
          <a:xfrm>
            <a:off x="9935322" y="2348328"/>
            <a:ext cx="17287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simple</a:t>
            </a:r>
            <a:endParaRPr lang="en-US" altLang="zh-CN" b="1" dirty="0">
              <a:solidFill>
                <a:srgbClr val="FF0000"/>
              </a:solidFill>
              <a:cs typeface="Times New Roman" panose="02020603050405020304" pitchFamily="18" charset="0"/>
            </a:endParaRPr>
          </a:p>
        </p:txBody>
      </p:sp>
      <p:sp>
        <p:nvSpPr>
          <p:cNvPr id="10" name="Text Box 6"/>
          <p:cNvSpPr txBox="1">
            <a:spLocks noChangeArrowheads="1"/>
          </p:cNvSpPr>
          <p:nvPr/>
        </p:nvSpPr>
        <p:spPr bwMode="auto">
          <a:xfrm>
            <a:off x="10353193" y="4148402"/>
            <a:ext cx="187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400" b="1" dirty="0">
                <a:solidFill>
                  <a:srgbClr val="FF0000"/>
                </a:solidFill>
                <a:cs typeface="Times New Roman" panose="02020603050405020304" pitchFamily="18" charset="0"/>
              </a:rPr>
              <a:t>bored</a:t>
            </a:r>
            <a:endParaRPr lang="en-US" altLang="zh-CN" sz="3400" b="1" dirty="0">
              <a:solidFill>
                <a:srgbClr val="FF0000"/>
              </a:solidFill>
              <a:cs typeface="Times New Roman" panose="02020603050405020304" pitchFamily="18" charset="0"/>
            </a:endParaRPr>
          </a:p>
        </p:txBody>
      </p:sp>
      <p:sp>
        <p:nvSpPr>
          <p:cNvPr id="12" name="Text Box 4"/>
          <p:cNvSpPr txBox="1">
            <a:spLocks noChangeArrowheads="1"/>
          </p:cNvSpPr>
          <p:nvPr/>
        </p:nvSpPr>
        <p:spPr bwMode="auto">
          <a:xfrm>
            <a:off x="674640" y="5276726"/>
            <a:ext cx="22320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400" b="1" dirty="0">
                <a:solidFill>
                  <a:srgbClr val="FF0000"/>
                </a:solidFill>
                <a:cs typeface="Times New Roman" panose="02020603050405020304" pitchFamily="18" charset="0"/>
              </a:rPr>
              <a:t>hundreds</a:t>
            </a:r>
            <a:endParaRPr lang="en-US" altLang="zh-CN" sz="3400" b="1" dirty="0">
              <a:solidFill>
                <a:srgbClr val="FF0000"/>
              </a:solidFill>
              <a:cs typeface="Times New Roman" panose="02020603050405020304" pitchFamily="18" charset="0"/>
            </a:endParaRPr>
          </a:p>
        </p:txBody>
      </p:sp>
      <p:sp>
        <p:nvSpPr>
          <p:cNvPr id="13" name="Text Box 7"/>
          <p:cNvSpPr txBox="1">
            <a:spLocks noChangeArrowheads="1"/>
          </p:cNvSpPr>
          <p:nvPr/>
        </p:nvSpPr>
        <p:spPr bwMode="auto">
          <a:xfrm>
            <a:off x="3231916" y="4741943"/>
            <a:ext cx="172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400" b="1" dirty="0">
                <a:solidFill>
                  <a:srgbClr val="FF0000"/>
                </a:solidFill>
                <a:cs typeface="Times New Roman" panose="02020603050405020304" pitchFamily="18" charset="0"/>
              </a:rPr>
              <a:t>believe</a:t>
            </a:r>
            <a:endParaRPr lang="en-US" altLang="zh-CN" sz="3400" b="1" dirty="0">
              <a:solidFill>
                <a:srgbClr val="FF0000"/>
              </a:solidFill>
              <a:cs typeface="Times New Roman" panose="02020603050405020304" pitchFamily="18" charset="0"/>
            </a:endParaRPr>
          </a:p>
        </p:txBody>
      </p:sp>
      <p:sp>
        <p:nvSpPr>
          <p:cNvPr id="14" name="Text Box 5"/>
          <p:cNvSpPr txBox="1">
            <a:spLocks noChangeArrowheads="1"/>
          </p:cNvSpPr>
          <p:nvPr/>
        </p:nvSpPr>
        <p:spPr bwMode="auto">
          <a:xfrm>
            <a:off x="1252056" y="5921194"/>
            <a:ext cx="195103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400" b="1" dirty="0">
                <a:solidFill>
                  <a:srgbClr val="FF0000"/>
                </a:solidFill>
                <a:cs typeface="Times New Roman" panose="02020603050405020304" pitchFamily="18" charset="0"/>
              </a:rPr>
              <a:t>humans</a:t>
            </a:r>
            <a:endParaRPr lang="en-US" altLang="zh-CN" sz="3400" b="1" dirty="0">
              <a:solidFill>
                <a:srgbClr val="FF0000"/>
              </a:solidFill>
              <a:cs typeface="Times New Roman" panose="02020603050405020304" pitchFamily="18" charset="0"/>
            </a:endParaRPr>
          </a:p>
        </p:txBody>
      </p:sp>
      <p:sp>
        <p:nvSpPr>
          <p:cNvPr id="15" name="Rectangle 13"/>
          <p:cNvSpPr>
            <a:spLocks noChangeArrowheads="1"/>
          </p:cNvSpPr>
          <p:nvPr/>
        </p:nvSpPr>
        <p:spPr bwMode="auto">
          <a:xfrm>
            <a:off x="3092837" y="5367602"/>
            <a:ext cx="522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b="1" dirty="0">
                <a:solidFill>
                  <a:srgbClr val="FF0000"/>
                </a:solidFill>
              </a:rPr>
              <a:t>of</a:t>
            </a:r>
            <a:endParaRPr lang="en-US" altLang="zh-CN" b="1"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752" y="75226"/>
            <a:ext cx="3751818" cy="10081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linds(horizontal)">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1" grpId="0"/>
      <p:bldP spid="10" grpId="0"/>
      <p:bldP spid="12" grpId="0"/>
      <p:bldP spid="13"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8373" name="Text Box 5"/>
          <p:cNvSpPr txBox="1">
            <a:spLocks noChangeArrowheads="1"/>
          </p:cNvSpPr>
          <p:nvPr/>
        </p:nvSpPr>
        <p:spPr bwMode="auto">
          <a:xfrm>
            <a:off x="1163191" y="2983964"/>
            <a:ext cx="286861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b="1" dirty="0">
                <a:solidFill>
                  <a:srgbClr val="CC00FF"/>
                </a:solidFill>
              </a:rPr>
              <a:t>computer</a:t>
            </a:r>
            <a:r>
              <a:rPr lang="en-US" altLang="zh-CN" b="1" dirty="0"/>
              <a:t> </a:t>
            </a:r>
            <a:endParaRPr lang="en-US" altLang="zh-CN" b="1" dirty="0"/>
          </a:p>
          <a:p>
            <a:pPr algn="ctr"/>
            <a:r>
              <a:rPr lang="en-US" altLang="zh-CN" b="1" dirty="0">
                <a:solidFill>
                  <a:srgbClr val="CC00FF"/>
                </a:solidFill>
              </a:rPr>
              <a:t>programm</a:t>
            </a:r>
            <a:r>
              <a:rPr lang="en-US" altLang="zh-CN" b="1" dirty="0">
                <a:solidFill>
                  <a:srgbClr val="FF0000"/>
                </a:solidFill>
              </a:rPr>
              <a:t>er</a:t>
            </a:r>
            <a:endParaRPr lang="en-US" altLang="zh-CN" b="1" dirty="0">
              <a:solidFill>
                <a:srgbClr val="FF0000"/>
              </a:solidFill>
            </a:endParaRPr>
          </a:p>
        </p:txBody>
      </p:sp>
      <p:sp>
        <p:nvSpPr>
          <p:cNvPr id="58374" name="Text Box 6"/>
          <p:cNvSpPr txBox="1">
            <a:spLocks noChangeArrowheads="1"/>
          </p:cNvSpPr>
          <p:nvPr/>
        </p:nvSpPr>
        <p:spPr bwMode="auto">
          <a:xfrm>
            <a:off x="4437128" y="3367241"/>
            <a:ext cx="981359" cy="63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b="1" dirty="0">
                <a:solidFill>
                  <a:srgbClr val="CC00FF"/>
                </a:solidFill>
              </a:rPr>
              <a:t>pilot</a:t>
            </a:r>
            <a:endParaRPr lang="en-US" altLang="zh-CN" b="1" dirty="0">
              <a:solidFill>
                <a:srgbClr val="CC00FF"/>
              </a:solidFill>
            </a:endParaRPr>
          </a:p>
        </p:txBody>
      </p:sp>
      <p:sp>
        <p:nvSpPr>
          <p:cNvPr id="58375" name="Text Box 7"/>
          <p:cNvSpPr txBox="1">
            <a:spLocks noChangeArrowheads="1"/>
          </p:cNvSpPr>
          <p:nvPr/>
        </p:nvSpPr>
        <p:spPr bwMode="auto">
          <a:xfrm>
            <a:off x="6124612" y="3355119"/>
            <a:ext cx="1689886"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b="1" dirty="0">
                <a:solidFill>
                  <a:srgbClr val="CC00FF"/>
                </a:solidFill>
              </a:rPr>
              <a:t>engine</a:t>
            </a:r>
            <a:r>
              <a:rPr lang="en-US" altLang="zh-CN" b="1" dirty="0">
                <a:solidFill>
                  <a:srgbClr val="FF0000"/>
                </a:solidFill>
              </a:rPr>
              <a:t>er</a:t>
            </a:r>
            <a:endParaRPr lang="en-US" altLang="zh-CN" b="1" dirty="0">
              <a:solidFill>
                <a:srgbClr val="FF0000"/>
              </a:solidFill>
            </a:endParaRPr>
          </a:p>
        </p:txBody>
      </p:sp>
      <p:sp>
        <p:nvSpPr>
          <p:cNvPr id="58376" name="Text Box 8"/>
          <p:cNvSpPr txBox="1">
            <a:spLocks noChangeArrowheads="1"/>
          </p:cNvSpPr>
          <p:nvPr/>
        </p:nvSpPr>
        <p:spPr bwMode="auto">
          <a:xfrm>
            <a:off x="8448571" y="3337916"/>
            <a:ext cx="1119217"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b="1" dirty="0">
                <a:solidFill>
                  <a:srgbClr val="CC00FF"/>
                </a:solidFill>
              </a:rPr>
              <a:t>art</a:t>
            </a:r>
            <a:r>
              <a:rPr lang="en-US" altLang="zh-CN" b="1" dirty="0">
                <a:solidFill>
                  <a:srgbClr val="FF0000"/>
                </a:solidFill>
              </a:rPr>
              <a:t>ist</a:t>
            </a:r>
            <a:endParaRPr lang="en-US" altLang="zh-CN" b="1" dirty="0">
              <a:solidFill>
                <a:srgbClr val="FF0000"/>
              </a:solidFill>
            </a:endParaRPr>
          </a:p>
        </p:txBody>
      </p:sp>
      <p:sp>
        <p:nvSpPr>
          <p:cNvPr id="58377" name="Text Box 9"/>
          <p:cNvSpPr txBox="1">
            <a:spLocks noChangeArrowheads="1"/>
          </p:cNvSpPr>
          <p:nvPr/>
        </p:nvSpPr>
        <p:spPr bwMode="auto">
          <a:xfrm>
            <a:off x="1619862" y="6051533"/>
            <a:ext cx="1863587" cy="63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b="1" dirty="0">
                <a:solidFill>
                  <a:srgbClr val="CC00FF"/>
                </a:solidFill>
              </a:rPr>
              <a:t>astronaut</a:t>
            </a:r>
            <a:endParaRPr lang="en-US" altLang="zh-CN" b="1" dirty="0">
              <a:solidFill>
                <a:srgbClr val="CC00FF"/>
              </a:solidFill>
            </a:endParaRPr>
          </a:p>
        </p:txBody>
      </p:sp>
      <p:sp>
        <p:nvSpPr>
          <p:cNvPr id="58379" name="Text Box 11"/>
          <p:cNvSpPr txBox="1">
            <a:spLocks noChangeArrowheads="1"/>
          </p:cNvSpPr>
          <p:nvPr/>
        </p:nvSpPr>
        <p:spPr bwMode="auto">
          <a:xfrm>
            <a:off x="4285853" y="6051533"/>
            <a:ext cx="1096775" cy="63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b="1" dirty="0">
                <a:solidFill>
                  <a:srgbClr val="CC00FF"/>
                </a:solidFill>
              </a:rPr>
              <a:t>act</a:t>
            </a:r>
            <a:r>
              <a:rPr lang="en-US" altLang="zh-CN" b="1" dirty="0">
                <a:solidFill>
                  <a:srgbClr val="FF0000"/>
                </a:solidFill>
              </a:rPr>
              <a:t>or</a:t>
            </a:r>
            <a:endParaRPr lang="en-US" altLang="zh-CN" b="1" dirty="0">
              <a:solidFill>
                <a:srgbClr val="FF0000"/>
              </a:solidFill>
            </a:endParaRPr>
          </a:p>
        </p:txBody>
      </p:sp>
      <p:sp>
        <p:nvSpPr>
          <p:cNvPr id="58380" name="Text Box 12"/>
          <p:cNvSpPr txBox="1">
            <a:spLocks noChangeArrowheads="1"/>
          </p:cNvSpPr>
          <p:nvPr/>
        </p:nvSpPr>
        <p:spPr bwMode="auto">
          <a:xfrm>
            <a:off x="6292680" y="6021288"/>
            <a:ext cx="1387496" cy="63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b="1" dirty="0">
                <a:solidFill>
                  <a:srgbClr val="CC00FF"/>
                </a:solidFill>
              </a:rPr>
              <a:t>act</a:t>
            </a:r>
            <a:r>
              <a:rPr lang="en-US" altLang="zh-CN" b="1" dirty="0">
                <a:solidFill>
                  <a:srgbClr val="FF0000"/>
                </a:solidFill>
              </a:rPr>
              <a:t>ress</a:t>
            </a:r>
            <a:endParaRPr lang="en-US" altLang="zh-CN" b="1" dirty="0">
              <a:solidFill>
                <a:srgbClr val="FF0000"/>
              </a:solidFill>
            </a:endParaRPr>
          </a:p>
        </p:txBody>
      </p:sp>
      <p:sp>
        <p:nvSpPr>
          <p:cNvPr id="58382" name="Text Box 14"/>
          <p:cNvSpPr txBox="1">
            <a:spLocks noChangeArrowheads="1"/>
          </p:cNvSpPr>
          <p:nvPr/>
        </p:nvSpPr>
        <p:spPr bwMode="auto">
          <a:xfrm>
            <a:off x="8448571" y="6034026"/>
            <a:ext cx="1369286"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b="1" dirty="0">
                <a:solidFill>
                  <a:srgbClr val="CC00FF"/>
                </a:solidFill>
              </a:rPr>
              <a:t>pian</a:t>
            </a:r>
            <a:r>
              <a:rPr lang="en-US" altLang="zh-CN" b="1" dirty="0">
                <a:solidFill>
                  <a:srgbClr val="FF0000"/>
                </a:solidFill>
              </a:rPr>
              <a:t>ist</a:t>
            </a:r>
            <a:endParaRPr lang="en-US" altLang="zh-CN" b="1" dirty="0">
              <a:solidFill>
                <a:srgbClr val="FF0000"/>
              </a:solidFill>
            </a:endParaRPr>
          </a:p>
        </p:txBody>
      </p:sp>
      <p:sp>
        <p:nvSpPr>
          <p:cNvPr id="58383" name="Text Box 15"/>
          <p:cNvSpPr txBox="1">
            <a:spLocks noChangeArrowheads="1"/>
          </p:cNvSpPr>
          <p:nvPr/>
        </p:nvSpPr>
        <p:spPr bwMode="auto">
          <a:xfrm>
            <a:off x="1983287" y="939265"/>
            <a:ext cx="8010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a:solidFill>
                  <a:srgbClr val="0000FF"/>
                </a:solidFill>
                <a:latin typeface="Arial" panose="020B0604020202020204" pitchFamily="34" charset="0"/>
                <a:cs typeface="Arial" panose="020B0604020202020204" pitchFamily="34" charset="0"/>
              </a:rPr>
              <a:t>What will you be when you grow up?</a:t>
            </a:r>
            <a:endParaRPr lang="en-US" altLang="zh-CN" b="1" dirty="0">
              <a:solidFill>
                <a:srgbClr val="0000FF"/>
              </a:solidFill>
              <a:latin typeface="Arial" panose="020B0604020202020204" pitchFamily="34" charset="0"/>
              <a:cs typeface="Arial" panose="020B0604020202020204" pitchFamily="34" charset="0"/>
            </a:endParaRPr>
          </a:p>
        </p:txBody>
      </p:sp>
      <p:pic>
        <p:nvPicPr>
          <p:cNvPr id="5838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479" y="1680626"/>
            <a:ext cx="201612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88"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4612" y="1498651"/>
            <a:ext cx="1287462" cy="193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9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041" y="4236679"/>
            <a:ext cx="2347114" cy="1865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2912" y="1786830"/>
            <a:ext cx="1990536" cy="1333659"/>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2064" y="1740784"/>
            <a:ext cx="2074744" cy="1379705"/>
          </a:xfrm>
          <a:prstGeom prst="rect">
            <a:avLst/>
          </a:prstGeom>
        </p:spPr>
      </p:pic>
      <p:pic>
        <p:nvPicPr>
          <p:cNvPr id="6" name="图片 5"/>
          <p:cNvPicPr>
            <a:picLocks noChangeAspect="1"/>
          </p:cNvPicPr>
          <p:nvPr/>
        </p:nvPicPr>
        <p:blipFill rotWithShape="1">
          <a:blip r:embed="rId7">
            <a:extLst>
              <a:ext uri="{28A0092B-C50C-407E-A947-70E740481C1C}">
                <a14:useLocalDpi xmlns:a14="http://schemas.microsoft.com/office/drawing/2010/main" val="0"/>
              </a:ext>
            </a:extLst>
          </a:blip>
          <a:srcRect l="2746" t="26373" r="2746" b="26373"/>
          <a:stretch>
            <a:fillRect/>
          </a:stretch>
        </p:blipFill>
        <p:spPr>
          <a:xfrm>
            <a:off x="3483449" y="286480"/>
            <a:ext cx="5050798" cy="688745"/>
          </a:xfrm>
          <a:prstGeom prst="rect">
            <a:avLst/>
          </a:prstGeom>
        </p:spPr>
      </p:pic>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3160" y="4301930"/>
            <a:ext cx="2567212" cy="1724640"/>
          </a:xfrm>
          <a:prstGeom prst="rect">
            <a:avLst/>
          </a:prstGeom>
        </p:spPr>
      </p:pic>
      <p:pic>
        <p:nvPicPr>
          <p:cNvPr id="9" name="图片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87057" y="4324135"/>
            <a:ext cx="1726848" cy="1719771"/>
          </a:xfrm>
          <a:prstGeom prst="rect">
            <a:avLst/>
          </a:prstGeom>
        </p:spPr>
      </p:pic>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75038" y="4294544"/>
            <a:ext cx="1839460" cy="175698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blinds(horizontal)">
                                      <p:cBhvr>
                                        <p:cTn id="7" dur="500"/>
                                        <p:tgtEl>
                                          <p:spTgt spid="583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374"/>
                                        </p:tgtEl>
                                        <p:attrNameLst>
                                          <p:attrName>style.visibility</p:attrName>
                                        </p:attrNameLst>
                                      </p:cBhvr>
                                      <p:to>
                                        <p:strVal val="visible"/>
                                      </p:to>
                                    </p:set>
                                    <p:animEffect transition="in" filter="blinds(horizontal)">
                                      <p:cBhvr>
                                        <p:cTn id="12" dur="500"/>
                                        <p:tgtEl>
                                          <p:spTgt spid="583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375"/>
                                        </p:tgtEl>
                                        <p:attrNameLst>
                                          <p:attrName>style.visibility</p:attrName>
                                        </p:attrNameLst>
                                      </p:cBhvr>
                                      <p:to>
                                        <p:strVal val="visible"/>
                                      </p:to>
                                    </p:set>
                                    <p:animEffect transition="in" filter="blinds(horizontal)">
                                      <p:cBhvr>
                                        <p:cTn id="17" dur="500"/>
                                        <p:tgtEl>
                                          <p:spTgt spid="583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376"/>
                                        </p:tgtEl>
                                        <p:attrNameLst>
                                          <p:attrName>style.visibility</p:attrName>
                                        </p:attrNameLst>
                                      </p:cBhvr>
                                      <p:to>
                                        <p:strVal val="visible"/>
                                      </p:to>
                                    </p:set>
                                    <p:animEffect transition="in" filter="blinds(horizontal)">
                                      <p:cBhvr>
                                        <p:cTn id="22" dur="500"/>
                                        <p:tgtEl>
                                          <p:spTgt spid="5837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8377"/>
                                        </p:tgtEl>
                                        <p:attrNameLst>
                                          <p:attrName>style.visibility</p:attrName>
                                        </p:attrNameLst>
                                      </p:cBhvr>
                                      <p:to>
                                        <p:strVal val="visible"/>
                                      </p:to>
                                    </p:set>
                                    <p:animEffect transition="in" filter="blinds(horizontal)">
                                      <p:cBhvr>
                                        <p:cTn id="27" dur="500"/>
                                        <p:tgtEl>
                                          <p:spTgt spid="5837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8379"/>
                                        </p:tgtEl>
                                        <p:attrNameLst>
                                          <p:attrName>style.visibility</p:attrName>
                                        </p:attrNameLst>
                                      </p:cBhvr>
                                      <p:to>
                                        <p:strVal val="visible"/>
                                      </p:to>
                                    </p:set>
                                    <p:animEffect transition="in" filter="blinds(horizontal)">
                                      <p:cBhvr>
                                        <p:cTn id="32" dur="500"/>
                                        <p:tgtEl>
                                          <p:spTgt spid="5837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8380"/>
                                        </p:tgtEl>
                                        <p:attrNameLst>
                                          <p:attrName>style.visibility</p:attrName>
                                        </p:attrNameLst>
                                      </p:cBhvr>
                                      <p:to>
                                        <p:strVal val="visible"/>
                                      </p:to>
                                    </p:set>
                                    <p:animEffect transition="in" filter="blinds(horizontal)">
                                      <p:cBhvr>
                                        <p:cTn id="37" dur="500"/>
                                        <p:tgtEl>
                                          <p:spTgt spid="5838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8382"/>
                                        </p:tgtEl>
                                        <p:attrNameLst>
                                          <p:attrName>style.visibility</p:attrName>
                                        </p:attrNameLst>
                                      </p:cBhvr>
                                      <p:to>
                                        <p:strVal val="visible"/>
                                      </p:to>
                                    </p:set>
                                    <p:animEffect transition="in" filter="blinds(horizontal)">
                                      <p:cBhvr>
                                        <p:cTn id="42" dur="500"/>
                                        <p:tgtEl>
                                          <p:spTgt spid="58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p:bldP spid="58374" grpId="0"/>
      <p:bldP spid="58375" grpId="0"/>
      <p:bldP spid="58376" grpId="0"/>
      <p:bldP spid="58377" grpId="0"/>
      <p:bldP spid="58379" grpId="0"/>
      <p:bldP spid="58380" grpId="0"/>
      <p:bldP spid="5838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9395" name="Text Box 5"/>
          <p:cNvSpPr txBox="1">
            <a:spLocks noChangeArrowheads="1"/>
          </p:cNvSpPr>
          <p:nvPr/>
        </p:nvSpPr>
        <p:spPr bwMode="auto">
          <a:xfrm>
            <a:off x="6560310" y="1653883"/>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CC00FF"/>
                </a:solidFill>
              </a:rPr>
              <a:t>car</a:t>
            </a:r>
            <a:endParaRPr lang="en-US" altLang="zh-CN" b="1" dirty="0">
              <a:solidFill>
                <a:srgbClr val="CC00FF"/>
              </a:solidFill>
            </a:endParaRPr>
          </a:p>
        </p:txBody>
      </p:sp>
      <p:sp>
        <p:nvSpPr>
          <p:cNvPr id="59397" name="Text Box 8"/>
          <p:cNvSpPr txBox="1">
            <a:spLocks noChangeArrowheads="1"/>
          </p:cNvSpPr>
          <p:nvPr/>
        </p:nvSpPr>
        <p:spPr bwMode="auto">
          <a:xfrm>
            <a:off x="1285100" y="4186810"/>
            <a:ext cx="2743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CC00FF"/>
                </a:solidFill>
              </a:rPr>
              <a:t>motorbike</a:t>
            </a:r>
            <a:endParaRPr lang="en-US" altLang="zh-CN" b="1" dirty="0">
              <a:solidFill>
                <a:srgbClr val="CC00FF"/>
              </a:solidFill>
            </a:endParaRPr>
          </a:p>
        </p:txBody>
      </p:sp>
      <p:sp>
        <p:nvSpPr>
          <p:cNvPr id="59398" name="Text Box 12"/>
          <p:cNvSpPr txBox="1">
            <a:spLocks noChangeArrowheads="1"/>
          </p:cNvSpPr>
          <p:nvPr/>
        </p:nvSpPr>
        <p:spPr bwMode="auto">
          <a:xfrm>
            <a:off x="3460531" y="5583557"/>
            <a:ext cx="1441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CC00FF"/>
                </a:solidFill>
              </a:rPr>
              <a:t>train</a:t>
            </a:r>
            <a:endParaRPr lang="en-US" altLang="zh-CN" b="1" dirty="0">
              <a:solidFill>
                <a:srgbClr val="CC00FF"/>
              </a:solidFill>
            </a:endParaRPr>
          </a:p>
        </p:txBody>
      </p:sp>
      <p:sp>
        <p:nvSpPr>
          <p:cNvPr id="59400" name="Text Box 14"/>
          <p:cNvSpPr txBox="1">
            <a:spLocks noChangeArrowheads="1"/>
          </p:cNvSpPr>
          <p:nvPr/>
        </p:nvSpPr>
        <p:spPr bwMode="auto">
          <a:xfrm>
            <a:off x="9674222" y="1835060"/>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CC00FF"/>
                </a:solidFill>
              </a:rPr>
              <a:t>bus</a:t>
            </a:r>
            <a:endParaRPr lang="en-US" altLang="zh-CN" b="1" dirty="0">
              <a:solidFill>
                <a:srgbClr val="CC00FF"/>
              </a:solidFill>
            </a:endParaRPr>
          </a:p>
        </p:txBody>
      </p:sp>
      <p:sp>
        <p:nvSpPr>
          <p:cNvPr id="59402" name="Text Box 17"/>
          <p:cNvSpPr txBox="1">
            <a:spLocks noChangeArrowheads="1"/>
          </p:cNvSpPr>
          <p:nvPr/>
        </p:nvSpPr>
        <p:spPr bwMode="auto">
          <a:xfrm>
            <a:off x="6386479" y="5369101"/>
            <a:ext cx="1600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CC00FF"/>
                </a:solidFill>
              </a:rPr>
              <a:t>plane</a:t>
            </a:r>
            <a:endParaRPr lang="en-US" altLang="zh-CN" b="1" dirty="0">
              <a:solidFill>
                <a:srgbClr val="CC00FF"/>
              </a:solidFill>
            </a:endParaRPr>
          </a:p>
        </p:txBody>
      </p:sp>
      <p:sp>
        <p:nvSpPr>
          <p:cNvPr id="59404" name="Text Box 20"/>
          <p:cNvSpPr txBox="1">
            <a:spLocks noChangeArrowheads="1"/>
          </p:cNvSpPr>
          <p:nvPr/>
        </p:nvSpPr>
        <p:spPr bwMode="auto">
          <a:xfrm>
            <a:off x="6479348" y="3369453"/>
            <a:ext cx="14144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CC00FF"/>
                </a:solidFill>
              </a:rPr>
              <a:t>ship</a:t>
            </a:r>
            <a:endParaRPr lang="en-US" altLang="zh-CN" b="1" dirty="0">
              <a:solidFill>
                <a:srgbClr val="CC00FF"/>
              </a:solidFill>
            </a:endParaRPr>
          </a:p>
        </p:txBody>
      </p:sp>
      <p:sp>
        <p:nvSpPr>
          <p:cNvPr id="59408" name="Text Box 16"/>
          <p:cNvSpPr txBox="1">
            <a:spLocks noChangeArrowheads="1"/>
          </p:cNvSpPr>
          <p:nvPr/>
        </p:nvSpPr>
        <p:spPr bwMode="auto">
          <a:xfrm>
            <a:off x="3036488" y="1490055"/>
            <a:ext cx="9286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FF"/>
                </a:solidFill>
              </a:rPr>
              <a:t>bike</a:t>
            </a:r>
            <a:endParaRPr lang="en-US" altLang="zh-CN" b="1" dirty="0">
              <a:solidFill>
                <a:srgbClr val="CC00FF"/>
              </a:solidFill>
            </a:endParaRPr>
          </a:p>
        </p:txBody>
      </p:sp>
      <p:sp>
        <p:nvSpPr>
          <p:cNvPr id="59409" name="Text Box 17"/>
          <p:cNvSpPr txBox="1">
            <a:spLocks noChangeArrowheads="1"/>
          </p:cNvSpPr>
          <p:nvPr/>
        </p:nvSpPr>
        <p:spPr bwMode="auto">
          <a:xfrm>
            <a:off x="9691684" y="3226559"/>
            <a:ext cx="14938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FF"/>
                </a:solidFill>
              </a:rPr>
              <a:t>subway</a:t>
            </a:r>
            <a:endParaRPr lang="en-US" altLang="zh-CN" b="1" dirty="0">
              <a:solidFill>
                <a:srgbClr val="CC00FF"/>
              </a:solidFill>
            </a:endParaRPr>
          </a:p>
        </p:txBody>
      </p:sp>
      <p:sp>
        <p:nvSpPr>
          <p:cNvPr id="59410" name="Text Box 18"/>
          <p:cNvSpPr txBox="1">
            <a:spLocks noChangeArrowheads="1"/>
          </p:cNvSpPr>
          <p:nvPr/>
        </p:nvSpPr>
        <p:spPr bwMode="auto">
          <a:xfrm>
            <a:off x="2516978" y="345759"/>
            <a:ext cx="7921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a:solidFill>
                  <a:srgbClr val="3333FF"/>
                </a:solidFill>
                <a:latin typeface="Arial" panose="020B0604020202020204" pitchFamily="34" charset="0"/>
                <a:cs typeface="Arial" panose="020B0604020202020204" pitchFamily="34" charset="0"/>
              </a:rPr>
              <a:t>How will you go to work in the future?</a:t>
            </a:r>
            <a:endParaRPr lang="en-US" altLang="zh-CN" b="1" dirty="0">
              <a:solidFill>
                <a:srgbClr val="3333FF"/>
              </a:solidFill>
              <a:latin typeface="Arial" panose="020B0604020202020204" pitchFamily="34" charset="0"/>
              <a:cs typeface="Arial" panose="020B0604020202020204" pitchFamily="34" charset="0"/>
            </a:endParaRPr>
          </a:p>
        </p:txBody>
      </p:sp>
      <p:sp>
        <p:nvSpPr>
          <p:cNvPr id="59412" name="Rectangle 7"/>
          <p:cNvSpPr>
            <a:spLocks noChangeArrowheads="1"/>
          </p:cNvSpPr>
          <p:nvPr/>
        </p:nvSpPr>
        <p:spPr bwMode="auto">
          <a:xfrm>
            <a:off x="9997498" y="5183123"/>
            <a:ext cx="1600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tx2"/>
              </a:buClr>
              <a:buSzPct val="115000"/>
            </a:pPr>
            <a:r>
              <a:rPr lang="en-US" altLang="zh-CN" b="1" dirty="0">
                <a:solidFill>
                  <a:srgbClr val="CC00FF"/>
                </a:solidFill>
              </a:rPr>
              <a:t>rocket</a:t>
            </a:r>
            <a:endParaRPr lang="en-US" altLang="zh-CN" b="1" dirty="0">
              <a:solidFill>
                <a:srgbClr val="CC00FF"/>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775" y="5147181"/>
            <a:ext cx="2285104" cy="129108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279" y="1146476"/>
            <a:ext cx="1764231" cy="132317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030" y="1260030"/>
            <a:ext cx="2245383" cy="149542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1541" y="1146476"/>
            <a:ext cx="1821984" cy="1573854"/>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548" y="2634352"/>
            <a:ext cx="2260600" cy="16954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5887" y="3111441"/>
            <a:ext cx="2085751" cy="1389110"/>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6279" y="2908990"/>
            <a:ext cx="2133351" cy="1420812"/>
          </a:xfrm>
          <a:prstGeom prst="rect">
            <a:avLst/>
          </a:prstGeom>
        </p:spPr>
      </p:pic>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58138" y="5024548"/>
            <a:ext cx="1691389" cy="1268542"/>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3786" y="4900699"/>
            <a:ext cx="2202533" cy="141843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408"/>
                                        </p:tgtEl>
                                        <p:attrNameLst>
                                          <p:attrName>style.visibility</p:attrName>
                                        </p:attrNameLst>
                                      </p:cBhvr>
                                      <p:to>
                                        <p:strVal val="visible"/>
                                      </p:to>
                                    </p:set>
                                    <p:animEffect transition="in" filter="blinds(horizontal)">
                                      <p:cBhvr>
                                        <p:cTn id="7" dur="500"/>
                                        <p:tgtEl>
                                          <p:spTgt spid="594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395"/>
                                        </p:tgtEl>
                                        <p:attrNameLst>
                                          <p:attrName>style.visibility</p:attrName>
                                        </p:attrNameLst>
                                      </p:cBhvr>
                                      <p:to>
                                        <p:strVal val="visible"/>
                                      </p:to>
                                    </p:set>
                                    <p:animEffect transition="in" filter="blinds(horizontal)">
                                      <p:cBhvr>
                                        <p:cTn id="12" dur="500"/>
                                        <p:tgtEl>
                                          <p:spTgt spid="5939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400"/>
                                        </p:tgtEl>
                                        <p:attrNameLst>
                                          <p:attrName>style.visibility</p:attrName>
                                        </p:attrNameLst>
                                      </p:cBhvr>
                                      <p:to>
                                        <p:strVal val="visible"/>
                                      </p:to>
                                    </p:set>
                                    <p:animEffect transition="in" filter="blinds(horizontal)">
                                      <p:cBhvr>
                                        <p:cTn id="17" dur="500"/>
                                        <p:tgtEl>
                                          <p:spTgt spid="5940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397"/>
                                        </p:tgtEl>
                                        <p:attrNameLst>
                                          <p:attrName>style.visibility</p:attrName>
                                        </p:attrNameLst>
                                      </p:cBhvr>
                                      <p:to>
                                        <p:strVal val="visible"/>
                                      </p:to>
                                    </p:set>
                                    <p:animEffect transition="in" filter="blinds(horizontal)">
                                      <p:cBhvr>
                                        <p:cTn id="22" dur="500"/>
                                        <p:tgtEl>
                                          <p:spTgt spid="5939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404"/>
                                        </p:tgtEl>
                                        <p:attrNameLst>
                                          <p:attrName>style.visibility</p:attrName>
                                        </p:attrNameLst>
                                      </p:cBhvr>
                                      <p:to>
                                        <p:strVal val="visible"/>
                                      </p:to>
                                    </p:set>
                                    <p:animEffect transition="in" filter="blinds(horizontal)">
                                      <p:cBhvr>
                                        <p:cTn id="27" dur="500"/>
                                        <p:tgtEl>
                                          <p:spTgt spid="5940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09"/>
                                        </p:tgtEl>
                                        <p:attrNameLst>
                                          <p:attrName>style.visibility</p:attrName>
                                        </p:attrNameLst>
                                      </p:cBhvr>
                                      <p:to>
                                        <p:strVal val="visible"/>
                                      </p:to>
                                    </p:set>
                                    <p:animEffect transition="in" filter="blinds(horizontal)">
                                      <p:cBhvr>
                                        <p:cTn id="32" dur="500"/>
                                        <p:tgtEl>
                                          <p:spTgt spid="5940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398"/>
                                        </p:tgtEl>
                                        <p:attrNameLst>
                                          <p:attrName>style.visibility</p:attrName>
                                        </p:attrNameLst>
                                      </p:cBhvr>
                                      <p:to>
                                        <p:strVal val="visible"/>
                                      </p:to>
                                    </p:set>
                                    <p:animEffect transition="in" filter="blinds(horizontal)">
                                      <p:cBhvr>
                                        <p:cTn id="37" dur="500"/>
                                        <p:tgtEl>
                                          <p:spTgt spid="5939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402"/>
                                        </p:tgtEl>
                                        <p:attrNameLst>
                                          <p:attrName>style.visibility</p:attrName>
                                        </p:attrNameLst>
                                      </p:cBhvr>
                                      <p:to>
                                        <p:strVal val="visible"/>
                                      </p:to>
                                    </p:set>
                                    <p:animEffect transition="in" filter="blinds(horizontal)">
                                      <p:cBhvr>
                                        <p:cTn id="42" dur="500"/>
                                        <p:tgtEl>
                                          <p:spTgt spid="5940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9412"/>
                                        </p:tgtEl>
                                        <p:attrNameLst>
                                          <p:attrName>style.visibility</p:attrName>
                                        </p:attrNameLst>
                                      </p:cBhvr>
                                      <p:to>
                                        <p:strVal val="visible"/>
                                      </p:to>
                                    </p:set>
                                    <p:animEffect transition="in" filter="blinds(horizontal)">
                                      <p:cBhvr>
                                        <p:cTn id="47" dur="500"/>
                                        <p:tgtEl>
                                          <p:spTgt spid="59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p:bldP spid="59397" grpId="0"/>
      <p:bldP spid="59398" grpId="0"/>
      <p:bldP spid="59400" grpId="0"/>
      <p:bldP spid="59402" grpId="0"/>
      <p:bldP spid="59404" grpId="0"/>
      <p:bldP spid="59408" grpId="0"/>
      <p:bldP spid="59409" grpId="0"/>
      <p:bldP spid="5941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855640" y="400382"/>
            <a:ext cx="8128000"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0000FF"/>
                </a:solidFill>
                <a:latin typeface="Arial" panose="020B0604020202020204" pitchFamily="34" charset="0"/>
                <a:ea typeface="GungsuhChe" panose="02030609000101010101" pitchFamily="49" charset="-127"/>
                <a:cs typeface="Arial" panose="020B0604020202020204" pitchFamily="34" charset="0"/>
              </a:rPr>
              <a:t>What kind of pets will you keep?</a:t>
            </a:r>
            <a:endParaRPr lang="en-US" altLang="zh-CN" b="1" dirty="0">
              <a:solidFill>
                <a:srgbClr val="0000FF"/>
              </a:solidFill>
              <a:latin typeface="Arial" panose="020B0604020202020204" pitchFamily="34" charset="0"/>
              <a:ea typeface="GungsuhChe" panose="02030609000101010101" pitchFamily="49" charset="-127"/>
              <a:cs typeface="Arial" panose="020B0604020202020204" pitchFamily="34" charset="0"/>
            </a:endParaRPr>
          </a:p>
        </p:txBody>
      </p:sp>
      <p:sp>
        <p:nvSpPr>
          <p:cNvPr id="60424" name="Text Box 8"/>
          <p:cNvSpPr txBox="1">
            <a:spLocks noChangeArrowheads="1"/>
          </p:cNvSpPr>
          <p:nvPr/>
        </p:nvSpPr>
        <p:spPr bwMode="auto">
          <a:xfrm>
            <a:off x="8285559" y="5657874"/>
            <a:ext cx="1266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FF"/>
                </a:solidFill>
              </a:rPr>
              <a:t>rabbit</a:t>
            </a:r>
            <a:endParaRPr lang="en-US" altLang="zh-CN" b="1" dirty="0">
              <a:solidFill>
                <a:srgbClr val="CC00FF"/>
              </a:solidFill>
            </a:endParaRPr>
          </a:p>
        </p:txBody>
      </p:sp>
      <p:sp>
        <p:nvSpPr>
          <p:cNvPr id="60425" name="Text Box 9"/>
          <p:cNvSpPr txBox="1">
            <a:spLocks noChangeArrowheads="1"/>
          </p:cNvSpPr>
          <p:nvPr/>
        </p:nvSpPr>
        <p:spPr bwMode="auto">
          <a:xfrm>
            <a:off x="2209032" y="3137594"/>
            <a:ext cx="15605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FF"/>
                </a:solidFill>
              </a:rPr>
              <a:t>goldfish</a:t>
            </a:r>
            <a:endParaRPr lang="en-US" altLang="zh-CN" b="1" dirty="0">
              <a:solidFill>
                <a:srgbClr val="CC00FF"/>
              </a:solidFill>
            </a:endParaRPr>
          </a:p>
        </p:txBody>
      </p:sp>
      <p:sp>
        <p:nvSpPr>
          <p:cNvPr id="60426" name="Text Box 10"/>
          <p:cNvSpPr txBox="1">
            <a:spLocks noChangeArrowheads="1"/>
          </p:cNvSpPr>
          <p:nvPr/>
        </p:nvSpPr>
        <p:spPr bwMode="auto">
          <a:xfrm>
            <a:off x="5490395" y="3072359"/>
            <a:ext cx="12906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FF"/>
                </a:solidFill>
              </a:rPr>
              <a:t>mouse</a:t>
            </a:r>
            <a:endParaRPr lang="en-US" altLang="zh-CN" b="1" dirty="0">
              <a:solidFill>
                <a:srgbClr val="CC00FF"/>
              </a:solidFill>
            </a:endParaRPr>
          </a:p>
        </p:txBody>
      </p:sp>
      <p:sp>
        <p:nvSpPr>
          <p:cNvPr id="60427" name="Text Box 11"/>
          <p:cNvSpPr txBox="1">
            <a:spLocks noChangeArrowheads="1"/>
          </p:cNvSpPr>
          <p:nvPr/>
        </p:nvSpPr>
        <p:spPr bwMode="auto">
          <a:xfrm>
            <a:off x="8649799" y="3030675"/>
            <a:ext cx="7032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FF"/>
                </a:solidFill>
              </a:rPr>
              <a:t>cat</a:t>
            </a:r>
            <a:endParaRPr lang="en-US" altLang="zh-CN" b="1" dirty="0">
              <a:solidFill>
                <a:srgbClr val="CC00FF"/>
              </a:solidFill>
            </a:endParaRPr>
          </a:p>
        </p:txBody>
      </p:sp>
      <p:sp>
        <p:nvSpPr>
          <p:cNvPr id="60428" name="Text Box 12"/>
          <p:cNvSpPr txBox="1">
            <a:spLocks noChangeArrowheads="1"/>
          </p:cNvSpPr>
          <p:nvPr/>
        </p:nvSpPr>
        <p:spPr bwMode="auto">
          <a:xfrm>
            <a:off x="2566220" y="5614270"/>
            <a:ext cx="8159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FF"/>
                </a:solidFill>
              </a:rPr>
              <a:t>dog</a:t>
            </a:r>
            <a:endParaRPr lang="en-US" altLang="zh-CN" b="1" dirty="0">
              <a:solidFill>
                <a:srgbClr val="CC00FF"/>
              </a:solidFill>
            </a:endParaRPr>
          </a:p>
        </p:txBody>
      </p:sp>
      <p:sp>
        <p:nvSpPr>
          <p:cNvPr id="60429" name="Text Box 13"/>
          <p:cNvSpPr txBox="1">
            <a:spLocks noChangeArrowheads="1"/>
          </p:cNvSpPr>
          <p:nvPr/>
        </p:nvSpPr>
        <p:spPr bwMode="auto">
          <a:xfrm>
            <a:off x="5409432" y="5585866"/>
            <a:ext cx="13128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CC00FF"/>
                </a:solidFill>
              </a:rPr>
              <a:t>parrot</a:t>
            </a:r>
            <a:endParaRPr lang="en-US" altLang="zh-CN" b="1" dirty="0">
              <a:solidFill>
                <a:srgbClr val="CC00FF"/>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743" y="1223605"/>
            <a:ext cx="2995630" cy="168354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371" y="1132818"/>
            <a:ext cx="2723608" cy="190652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6763" y="1196752"/>
            <a:ext cx="2753638" cy="1833923"/>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241" y="3801345"/>
            <a:ext cx="2460990" cy="1845743"/>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6862" y="3739848"/>
            <a:ext cx="2720860" cy="181209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6382" y="3715715"/>
            <a:ext cx="2830098" cy="1873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25"/>
                                        </p:tgtEl>
                                        <p:attrNameLst>
                                          <p:attrName>style.visibility</p:attrName>
                                        </p:attrNameLst>
                                      </p:cBhvr>
                                      <p:to>
                                        <p:strVal val="visible"/>
                                      </p:to>
                                    </p:set>
                                    <p:animEffect transition="in" filter="blinds(horizontal)">
                                      <p:cBhvr>
                                        <p:cTn id="7" dur="500"/>
                                        <p:tgtEl>
                                          <p:spTgt spid="604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426"/>
                                        </p:tgtEl>
                                        <p:attrNameLst>
                                          <p:attrName>style.visibility</p:attrName>
                                        </p:attrNameLst>
                                      </p:cBhvr>
                                      <p:to>
                                        <p:strVal val="visible"/>
                                      </p:to>
                                    </p:set>
                                    <p:animEffect transition="in" filter="blinds(horizontal)">
                                      <p:cBhvr>
                                        <p:cTn id="12" dur="500"/>
                                        <p:tgtEl>
                                          <p:spTgt spid="604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427"/>
                                        </p:tgtEl>
                                        <p:attrNameLst>
                                          <p:attrName>style.visibility</p:attrName>
                                        </p:attrNameLst>
                                      </p:cBhvr>
                                      <p:to>
                                        <p:strVal val="visible"/>
                                      </p:to>
                                    </p:set>
                                    <p:animEffect transition="in" filter="blinds(horizontal)">
                                      <p:cBhvr>
                                        <p:cTn id="17" dur="500"/>
                                        <p:tgtEl>
                                          <p:spTgt spid="604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428"/>
                                        </p:tgtEl>
                                        <p:attrNameLst>
                                          <p:attrName>style.visibility</p:attrName>
                                        </p:attrNameLst>
                                      </p:cBhvr>
                                      <p:to>
                                        <p:strVal val="visible"/>
                                      </p:to>
                                    </p:set>
                                    <p:animEffect transition="in" filter="blinds(horizontal)">
                                      <p:cBhvr>
                                        <p:cTn id="22" dur="500"/>
                                        <p:tgtEl>
                                          <p:spTgt spid="604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0429"/>
                                        </p:tgtEl>
                                        <p:attrNameLst>
                                          <p:attrName>style.visibility</p:attrName>
                                        </p:attrNameLst>
                                      </p:cBhvr>
                                      <p:to>
                                        <p:strVal val="visible"/>
                                      </p:to>
                                    </p:set>
                                    <p:animEffect transition="in" filter="blinds(horizontal)">
                                      <p:cBhvr>
                                        <p:cTn id="27" dur="500"/>
                                        <p:tgtEl>
                                          <p:spTgt spid="604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0424"/>
                                        </p:tgtEl>
                                        <p:attrNameLst>
                                          <p:attrName>style.visibility</p:attrName>
                                        </p:attrNameLst>
                                      </p:cBhvr>
                                      <p:to>
                                        <p:strVal val="visible"/>
                                      </p:to>
                                    </p:set>
                                    <p:animEffect transition="in" filter="blinds(horizontal)">
                                      <p:cBhvr>
                                        <p:cTn id="32" dur="500"/>
                                        <p:tgtEl>
                                          <p:spTgt spid="6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p:bldP spid="60425" grpId="0"/>
      <p:bldP spid="60426" grpId="0"/>
      <p:bldP spid="60427" grpId="0"/>
      <p:bldP spid="60428" grpId="0"/>
      <p:bldP spid="6042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0245" name="Rectangle 12"/>
          <p:cNvSpPr>
            <a:spLocks noChangeArrowheads="1"/>
          </p:cNvSpPr>
          <p:nvPr/>
        </p:nvSpPr>
        <p:spPr bwMode="auto">
          <a:xfrm>
            <a:off x="1055440" y="260648"/>
            <a:ext cx="10369152"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0000FF"/>
                </a:solidFill>
                <a:latin typeface="Arial" panose="020B0604020202020204" pitchFamily="34" charset="0"/>
                <a:cs typeface="Times New Roman" panose="02020603050405020304" pitchFamily="18" charset="0"/>
              </a:rPr>
              <a:t>Read Jill’s answer to the question “What will your life be like in the future?” Fill in the blanks with the words in the box. </a:t>
            </a:r>
            <a:endParaRPr lang="en-US" altLang="zh-CN" sz="2400" b="1" dirty="0">
              <a:solidFill>
                <a:srgbClr val="0000FF"/>
              </a:solidFill>
              <a:latin typeface="Arial" panose="020B0604020202020204" pitchFamily="34" charset="0"/>
              <a:cs typeface="Times New Roman" panose="02020603050405020304" pitchFamily="18" charset="0"/>
            </a:endParaRPr>
          </a:p>
        </p:txBody>
      </p:sp>
      <p:sp>
        <p:nvSpPr>
          <p:cNvPr id="5126" name="Text Box 6"/>
          <p:cNvSpPr txBox="1">
            <a:spLocks noChangeArrowheads="1"/>
          </p:cNvSpPr>
          <p:nvPr/>
        </p:nvSpPr>
        <p:spPr bwMode="auto">
          <a:xfrm>
            <a:off x="1055440" y="2204864"/>
            <a:ext cx="10081120" cy="683264"/>
          </a:xfrm>
          <a:prstGeom prst="rect">
            <a:avLst/>
          </a:prstGeom>
          <a:solidFill>
            <a:srgbClr val="FFFFCC"/>
          </a:solidFill>
          <a:ln>
            <a:solidFill>
              <a:schemeClr val="tx1"/>
            </a:solid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meet </a:t>
            </a:r>
            <a:r>
              <a:rPr lang="en-US" altLang="zh-CN" b="1" dirty="0" smtClean="0">
                <a:cs typeface="Times New Roman" panose="02020603050405020304" pitchFamily="18" charset="0"/>
              </a:rPr>
              <a:t> </a:t>
            </a:r>
            <a:r>
              <a:rPr lang="en-US" altLang="zh-CN" b="1" dirty="0">
                <a:cs typeface="Times New Roman" panose="02020603050405020304" pitchFamily="18" charset="0"/>
              </a:rPr>
              <a:t>work  </a:t>
            </a:r>
            <a:r>
              <a:rPr lang="en-US" altLang="zh-CN" b="1" dirty="0" smtClean="0">
                <a:cs typeface="Times New Roman" panose="02020603050405020304" pitchFamily="18" charset="0"/>
              </a:rPr>
              <a:t>live  look  keep  wear  more  less  fewer  take</a:t>
            </a:r>
            <a:endParaRPr lang="en-US" altLang="zh-CN" b="1" dirty="0">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15" y="836930"/>
            <a:ext cx="730885" cy="730885"/>
          </a:xfrm>
          <a:prstGeom prst="rect">
            <a:avLst/>
          </a:prstGeom>
        </p:spPr>
      </p:pic>
      <p:sp>
        <p:nvSpPr>
          <p:cNvPr id="7" name="Text Box 5"/>
          <p:cNvSpPr txBox="1">
            <a:spLocks noChangeArrowheads="1"/>
          </p:cNvSpPr>
          <p:nvPr/>
        </p:nvSpPr>
        <p:spPr bwMode="auto">
          <a:xfrm>
            <a:off x="2337720" y="3216517"/>
            <a:ext cx="8942856" cy="3046988"/>
          </a:xfrm>
          <a:prstGeom prst="rect">
            <a:avLst/>
          </a:prstGeom>
          <a:noFill/>
          <a:ln w="28575">
            <a:solidFill>
              <a:srgbClr val="93174C"/>
            </a:solid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buFont typeface="Arial" panose="020B0604020202020204" pitchFamily="34" charset="0"/>
              <a:buChar char="•"/>
            </a:pPr>
            <a:r>
              <a:rPr lang="zh-CN" altLang="en-US" b="1" dirty="0" smtClean="0">
                <a:solidFill>
                  <a:srgbClr val="FF0000"/>
                </a:solidFill>
                <a:cs typeface="Times New Roman" panose="02020603050405020304" pitchFamily="18" charset="0"/>
              </a:rPr>
              <a:t>阅读方框中的单词</a:t>
            </a:r>
            <a:r>
              <a:rPr lang="zh-CN" altLang="en-US" b="1" dirty="0">
                <a:cs typeface="Times New Roman" panose="02020603050405020304" pitchFamily="18" charset="0"/>
              </a:rPr>
              <a:t>，明</a:t>
            </a:r>
            <a:r>
              <a:rPr lang="zh-CN" altLang="en-US" b="1" dirty="0" smtClean="0">
                <a:cs typeface="Times New Roman" panose="02020603050405020304" pitchFamily="18" charset="0"/>
              </a:rPr>
              <a:t>白单词意</a:t>
            </a:r>
            <a:r>
              <a:rPr lang="zh-CN" altLang="en-US" b="1" dirty="0">
                <a:cs typeface="Times New Roman" panose="02020603050405020304" pitchFamily="18" charset="0"/>
              </a:rPr>
              <a:t>思；阅读并整体把握短文大意</a:t>
            </a:r>
            <a:r>
              <a:rPr lang="zh-CN" altLang="en-US" b="1" dirty="0">
                <a:latin typeface="宋体" panose="02010600030101010101" pitchFamily="2" charset="-122"/>
              </a:rPr>
              <a:t>。</a:t>
            </a:r>
            <a:endParaRPr lang="en-US" altLang="zh-CN" b="1" dirty="0">
              <a:latin typeface="宋体" panose="02010600030101010101" pitchFamily="2" charset="-122"/>
            </a:endParaRPr>
          </a:p>
          <a:p>
            <a:pPr marL="457200" indent="-457200" eaLnBrk="1" hangingPunct="1">
              <a:lnSpc>
                <a:spcPct val="120000"/>
              </a:lnSpc>
              <a:buFont typeface="Arial" panose="020B0604020202020204" pitchFamily="34" charset="0"/>
              <a:buChar char="•"/>
            </a:pPr>
            <a:r>
              <a:rPr lang="zh-CN" altLang="en-US" b="1" dirty="0" smtClean="0">
                <a:latin typeface="宋体" panose="02010600030101010101" pitchFamily="2" charset="-122"/>
              </a:rPr>
              <a:t>分</a:t>
            </a:r>
            <a:r>
              <a:rPr lang="zh-CN" altLang="en-US" b="1" dirty="0">
                <a:latin typeface="宋体" panose="02010600030101010101" pitchFamily="2" charset="-122"/>
              </a:rPr>
              <a:t>析有空格的每个句子，</a:t>
            </a:r>
            <a:r>
              <a:rPr lang="zh-CN" altLang="en-US" b="1" dirty="0">
                <a:solidFill>
                  <a:srgbClr val="FF0000"/>
                </a:solidFill>
                <a:latin typeface="宋体" panose="02010600030101010101" pitchFamily="2" charset="-122"/>
              </a:rPr>
              <a:t>根据句意及上下文</a:t>
            </a:r>
            <a:r>
              <a:rPr lang="zh-CN" altLang="en-US" b="1" dirty="0">
                <a:latin typeface="宋体" panose="02010600030101010101" pitchFamily="2" charset="-122"/>
              </a:rPr>
              <a:t>来判断每个空格应填的词。</a:t>
            </a:r>
            <a:endParaRPr lang="en-US" altLang="zh-CN" b="1" dirty="0">
              <a:latin typeface="宋体" panose="02010600030101010101" pitchFamily="2" charset="-122"/>
            </a:endParaRPr>
          </a:p>
          <a:p>
            <a:pPr marL="457200" indent="-457200" eaLnBrk="1" hangingPunct="1">
              <a:lnSpc>
                <a:spcPct val="120000"/>
              </a:lnSpc>
              <a:buFont typeface="Arial" panose="020B0604020202020204" pitchFamily="34" charset="0"/>
              <a:buChar char="•"/>
            </a:pPr>
            <a:r>
              <a:rPr lang="zh-CN" altLang="en-US" b="1" dirty="0" smtClean="0">
                <a:solidFill>
                  <a:srgbClr val="FF0000"/>
                </a:solidFill>
                <a:latin typeface="宋体" panose="02010600030101010101" pitchFamily="2" charset="-122"/>
              </a:rPr>
              <a:t>通</a:t>
            </a:r>
            <a:r>
              <a:rPr lang="zh-CN" altLang="en-US" b="1" dirty="0">
                <a:solidFill>
                  <a:srgbClr val="FF0000"/>
                </a:solidFill>
                <a:latin typeface="宋体" panose="02010600030101010101" pitchFamily="2" charset="-122"/>
              </a:rPr>
              <a:t>读短文</a:t>
            </a:r>
            <a:r>
              <a:rPr lang="zh-CN" altLang="en-US" b="1" dirty="0">
                <a:latin typeface="宋体" panose="02010600030101010101" pitchFamily="2" charset="-122"/>
              </a:rPr>
              <a:t>，看是否通顺合理。</a:t>
            </a:r>
            <a:endParaRPr lang="en-US" altLang="zh-CN" b="1" dirty="0">
              <a:latin typeface="宋体" panose="02010600030101010101" pitchFamily="2"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48183" t="18200" r="10023" b="18200"/>
          <a:stretch>
            <a:fillRect/>
          </a:stretch>
        </p:blipFill>
        <p:spPr>
          <a:xfrm>
            <a:off x="392989" y="3933056"/>
            <a:ext cx="1656184" cy="10081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456836" y="1212686"/>
            <a:ext cx="1118378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dirty="0"/>
              <a:t>1.</a:t>
            </a:r>
            <a:r>
              <a:rPr kumimoji="1" lang="en-US" altLang="zh-CN" b="1" dirty="0">
                <a:solidFill>
                  <a:srgbClr val="FF00FF"/>
                </a:solidFill>
              </a:rPr>
              <a:t> </a:t>
            </a:r>
            <a:r>
              <a:rPr kumimoji="1" lang="en-US" altLang="zh-CN" b="1" dirty="0">
                <a:solidFill>
                  <a:srgbClr val="FF0000"/>
                </a:solidFill>
              </a:rPr>
              <a:t>live:</a:t>
            </a:r>
            <a:r>
              <a:rPr kumimoji="1" lang="en-US" altLang="zh-CN" b="1" dirty="0">
                <a:solidFill>
                  <a:srgbClr val="FF00FF"/>
                </a:solidFill>
              </a:rPr>
              <a:t>  </a:t>
            </a:r>
            <a:r>
              <a:rPr kumimoji="1" lang="zh-CN" altLang="en-US" b="1" dirty="0"/>
              <a:t>由下文“在那座城市里有更多的工作”，可知本空填</a:t>
            </a:r>
            <a:r>
              <a:rPr kumimoji="1" lang="en-US" altLang="zh-CN" b="1" dirty="0"/>
              <a:t>live</a:t>
            </a:r>
            <a:r>
              <a:rPr kumimoji="1" lang="zh-CN" altLang="en-US" b="1" dirty="0"/>
              <a:t>“居住”一词。</a:t>
            </a:r>
            <a:endParaRPr kumimoji="1" lang="en-US" altLang="zh-CN" b="1" dirty="0"/>
          </a:p>
        </p:txBody>
      </p:sp>
      <p:sp>
        <p:nvSpPr>
          <p:cNvPr id="5" name="Text Box 4"/>
          <p:cNvSpPr txBox="1">
            <a:spLocks noChangeArrowheads="1"/>
          </p:cNvSpPr>
          <p:nvPr/>
        </p:nvSpPr>
        <p:spPr bwMode="auto">
          <a:xfrm>
            <a:off x="456836" y="3555673"/>
            <a:ext cx="11399804"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3.</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meet:</a:t>
            </a:r>
            <a:r>
              <a:rPr lang="en-US" altLang="zh-CN" b="1" dirty="0">
                <a:solidFill>
                  <a:srgbClr val="FF00FF"/>
                </a:solidFill>
                <a:cs typeface="Times New Roman" panose="02020603050405020304" pitchFamily="18" charset="0"/>
              </a:rPr>
              <a:t>  </a:t>
            </a:r>
            <a:r>
              <a:rPr lang="zh-CN" altLang="en-US" b="1" dirty="0">
                <a:cs typeface="Times New Roman" panose="02020603050405020304" pitchFamily="18" charset="0"/>
              </a:rPr>
              <a:t>空格前为情态动词</a:t>
            </a:r>
            <a:r>
              <a:rPr lang="en-US" altLang="zh-CN" b="1" dirty="0">
                <a:cs typeface="Times New Roman" panose="02020603050405020304" pitchFamily="18" charset="0"/>
              </a:rPr>
              <a:t>will</a:t>
            </a:r>
            <a:r>
              <a:rPr lang="zh-CN" altLang="en-US" b="1" dirty="0">
                <a:cs typeface="Times New Roman" panose="02020603050405020304" pitchFamily="18" charset="0"/>
              </a:rPr>
              <a:t>，空格后为名词</a:t>
            </a:r>
            <a:r>
              <a:rPr lang="en-US" altLang="zh-CN" b="1" dirty="0">
                <a:cs typeface="Times New Roman" panose="02020603050405020304" pitchFamily="18" charset="0"/>
              </a:rPr>
              <a:t>people</a:t>
            </a:r>
            <a:r>
              <a:rPr lang="zh-CN" altLang="en-US" b="1" dirty="0">
                <a:cs typeface="Times New Roman" panose="02020603050405020304" pitchFamily="18" charset="0"/>
              </a:rPr>
              <a:t>，本空应填动词</a:t>
            </a:r>
            <a:r>
              <a:rPr lang="en-US" altLang="zh-CN" b="1" dirty="0">
                <a:cs typeface="Times New Roman" panose="02020603050405020304" pitchFamily="18" charset="0"/>
              </a:rPr>
              <a:t>meet </a:t>
            </a:r>
            <a:r>
              <a:rPr lang="en-US" altLang="zh-CN" b="1" dirty="0" smtClean="0">
                <a:cs typeface="Times New Roman" panose="02020603050405020304" pitchFamily="18" charset="0"/>
              </a:rPr>
              <a:t>(</a:t>
            </a:r>
            <a:r>
              <a:rPr lang="zh-CN" altLang="en-US" b="1" dirty="0" smtClean="0">
                <a:cs typeface="Times New Roman" panose="02020603050405020304" pitchFamily="18" charset="0"/>
              </a:rPr>
              <a:t>遇到</a:t>
            </a:r>
            <a:r>
              <a:rPr lang="en-US" altLang="zh-CN" b="1" dirty="0" smtClean="0">
                <a:cs typeface="Times New Roman" panose="02020603050405020304" pitchFamily="18" charset="0"/>
              </a:rPr>
              <a:t>)</a:t>
            </a:r>
            <a:r>
              <a:rPr lang="zh-CN" altLang="en-US" b="1" dirty="0" smtClean="0">
                <a:cs typeface="Times New Roman" panose="02020603050405020304" pitchFamily="18" charset="0"/>
              </a:rPr>
              <a:t>。</a:t>
            </a:r>
            <a:r>
              <a:rPr lang="zh-CN" altLang="en-US" b="1" dirty="0">
                <a:cs typeface="Times New Roman" panose="02020603050405020304" pitchFamily="18" charset="0"/>
              </a:rPr>
              <a:t>作为一名记者，我想我将</a:t>
            </a:r>
            <a:r>
              <a:rPr lang="zh-CN" altLang="en-US" b="1" dirty="0" smtClean="0">
                <a:cs typeface="Times New Roman" panose="02020603050405020304" pitchFamily="18" charset="0"/>
              </a:rPr>
              <a:t>会遇到很多</a:t>
            </a:r>
            <a:r>
              <a:rPr lang="zh-CN" altLang="en-US" b="1" dirty="0">
                <a:cs typeface="Times New Roman" panose="02020603050405020304" pitchFamily="18" charset="0"/>
              </a:rPr>
              <a:t>有趣的人。</a:t>
            </a:r>
            <a:endParaRPr lang="en-US" altLang="zh-CN" b="1" dirty="0">
              <a:cs typeface="Times New Roman" panose="02020603050405020304" pitchFamily="18" charset="0"/>
            </a:endParaRPr>
          </a:p>
        </p:txBody>
      </p:sp>
      <p:sp>
        <p:nvSpPr>
          <p:cNvPr id="7" name="Text Box 6"/>
          <p:cNvSpPr txBox="1">
            <a:spLocks noChangeArrowheads="1"/>
          </p:cNvSpPr>
          <p:nvPr/>
        </p:nvSpPr>
        <p:spPr bwMode="auto">
          <a:xfrm>
            <a:off x="456836" y="2348880"/>
            <a:ext cx="1154382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2.</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more:</a:t>
            </a:r>
            <a:r>
              <a:rPr lang="en-US" altLang="zh-CN" b="1" dirty="0">
                <a:solidFill>
                  <a:srgbClr val="FF00FF"/>
                </a:solidFill>
                <a:cs typeface="Times New Roman" panose="02020603050405020304" pitchFamily="18" charset="0"/>
              </a:rPr>
              <a:t> </a:t>
            </a:r>
            <a:r>
              <a:rPr lang="zh-CN" altLang="en-US" b="1" dirty="0">
                <a:cs typeface="Times New Roman" panose="02020603050405020304" pitchFamily="18" charset="0"/>
              </a:rPr>
              <a:t>空格前是</a:t>
            </a:r>
            <a:r>
              <a:rPr lang="en-US" altLang="zh-CN" b="1" dirty="0">
                <a:cs typeface="Times New Roman" panose="02020603050405020304" pitchFamily="18" charset="0"/>
              </a:rPr>
              <a:t>be</a:t>
            </a:r>
            <a:r>
              <a:rPr lang="zh-CN" altLang="en-US" b="1" dirty="0">
                <a:cs typeface="Times New Roman" panose="02020603050405020304" pitchFamily="18" charset="0"/>
              </a:rPr>
              <a:t>动词，空格后为</a:t>
            </a:r>
            <a:r>
              <a:rPr lang="en-US" altLang="zh-CN" b="1" dirty="0">
                <a:cs typeface="Times New Roman" panose="02020603050405020304" pitchFamily="18" charset="0"/>
              </a:rPr>
              <a:t>jobs</a:t>
            </a:r>
            <a:r>
              <a:rPr lang="zh-CN" altLang="en-US" b="1" dirty="0">
                <a:cs typeface="Times New Roman" panose="02020603050405020304" pitchFamily="18" charset="0"/>
              </a:rPr>
              <a:t>名词，可知前面</a:t>
            </a:r>
            <a:r>
              <a:rPr lang="zh-CN" altLang="en-US" b="1" dirty="0" smtClean="0">
                <a:cs typeface="Times New Roman" panose="02020603050405020304" pitchFamily="18" charset="0"/>
              </a:rPr>
              <a:t>应有形容词</a:t>
            </a:r>
            <a:r>
              <a:rPr lang="zh-CN" altLang="en-US" b="1" dirty="0">
                <a:cs typeface="Times New Roman" panose="02020603050405020304" pitchFamily="18" charset="0"/>
              </a:rPr>
              <a:t>来修饰，由句</a:t>
            </a:r>
            <a:r>
              <a:rPr lang="zh-CN" altLang="en-US" b="1" dirty="0" smtClean="0">
                <a:cs typeface="Times New Roman" panose="02020603050405020304" pitchFamily="18" charset="0"/>
              </a:rPr>
              <a:t>意可</a:t>
            </a:r>
            <a:r>
              <a:rPr lang="zh-CN" altLang="en-US" b="1" dirty="0">
                <a:cs typeface="Times New Roman" panose="02020603050405020304" pitchFamily="18" charset="0"/>
              </a:rPr>
              <a:t>知应填</a:t>
            </a:r>
            <a:r>
              <a:rPr lang="en-US" altLang="zh-CN" b="1" dirty="0">
                <a:cs typeface="Times New Roman" panose="02020603050405020304" pitchFamily="18" charset="0"/>
              </a:rPr>
              <a:t>more </a:t>
            </a:r>
            <a:r>
              <a:rPr lang="zh-CN" altLang="en-US" b="1" dirty="0">
                <a:cs typeface="Times New Roman" panose="02020603050405020304" pitchFamily="18" charset="0"/>
              </a:rPr>
              <a:t>（大都市就业机会多）。</a:t>
            </a:r>
            <a:endParaRPr lang="en-US" altLang="zh-CN" b="1" dirty="0">
              <a:cs typeface="Times New Roman" panose="02020603050405020304" pitchFamily="18" charset="0"/>
            </a:endParaRPr>
          </a:p>
        </p:txBody>
      </p:sp>
      <p:sp>
        <p:nvSpPr>
          <p:cNvPr id="6" name="矩形 5"/>
          <p:cNvSpPr/>
          <p:nvPr/>
        </p:nvSpPr>
        <p:spPr>
          <a:xfrm>
            <a:off x="483603" y="284337"/>
            <a:ext cx="1576073" cy="994118"/>
          </a:xfrm>
          <a:prstGeom prst="rect">
            <a:avLst/>
          </a:prstGeom>
          <a:noFill/>
        </p:spPr>
        <p:txBody>
          <a:bodyPr wrap="none" lIns="91440" tIns="45720" rIns="91440" bIns="45720">
            <a:spAutoFit/>
          </a:bodyPr>
          <a:lstStyle/>
          <a:p>
            <a:pPr algn="ctr">
              <a:lnSpc>
                <a:spcPct val="120000"/>
              </a:lnSpc>
            </a:pPr>
            <a:r>
              <a:rPr lang="zh-CN" altLang="en-US" sz="5400" b="1" dirty="0" smtClean="0">
                <a:ln w="22225">
                  <a:solidFill>
                    <a:schemeClr val="accent2"/>
                  </a:solidFill>
                  <a:prstDash val="solid"/>
                </a:ln>
                <a:solidFill>
                  <a:schemeClr val="accent2">
                    <a:lumMod val="40000"/>
                    <a:lumOff val="60000"/>
                  </a:schemeClr>
                </a:solidFill>
              </a:rPr>
              <a:t>解析</a:t>
            </a:r>
            <a:endParaRPr lang="zh-CN" altLang="en-US" sz="5400" b="1" dirty="0">
              <a:ln w="22225">
                <a:solidFill>
                  <a:schemeClr val="accent2"/>
                </a:solidFill>
                <a:prstDash val="solid"/>
              </a:ln>
              <a:solidFill>
                <a:schemeClr val="accent2">
                  <a:lumMod val="40000"/>
                  <a:lumOff val="60000"/>
                </a:schemeClr>
              </a:solidFill>
            </a:endParaRPr>
          </a:p>
        </p:txBody>
      </p:sp>
      <p:sp>
        <p:nvSpPr>
          <p:cNvPr id="8" name="Text Box 6"/>
          <p:cNvSpPr txBox="1">
            <a:spLocks noChangeArrowheads="1"/>
          </p:cNvSpPr>
          <p:nvPr/>
        </p:nvSpPr>
        <p:spPr bwMode="auto">
          <a:xfrm>
            <a:off x="497795" y="5301208"/>
            <a:ext cx="11383616"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005205" indent="-285750" eaLnBrk="0" hangingPunct="0">
              <a:defRPr sz="3200">
                <a:solidFill>
                  <a:schemeClr val="tx1"/>
                </a:solidFill>
                <a:latin typeface="Times New Roman" panose="02020603050405020304" pitchFamily="18" charset="0"/>
                <a:ea typeface="宋体" panose="02010600030101010101" pitchFamily="2" charset="-122"/>
              </a:defRPr>
            </a:lvl2pPr>
            <a:lvl3pPr marL="1412875" indent="-228600" eaLnBrk="0" hangingPunct="0">
              <a:defRPr sz="3200">
                <a:solidFill>
                  <a:schemeClr val="tx1"/>
                </a:solidFill>
                <a:latin typeface="Times New Roman" panose="02020603050405020304" pitchFamily="18" charset="0"/>
                <a:ea typeface="宋体" panose="02010600030101010101" pitchFamily="2" charset="-122"/>
              </a:defRPr>
            </a:lvl3pPr>
            <a:lvl4pPr marL="1821180" indent="-228600" eaLnBrk="0" hangingPunct="0">
              <a:defRPr sz="3200">
                <a:solidFill>
                  <a:schemeClr val="tx1"/>
                </a:solidFill>
                <a:latin typeface="Times New Roman" panose="02020603050405020304" pitchFamily="18" charset="0"/>
                <a:ea typeface="宋体" panose="02010600030101010101" pitchFamily="2" charset="-122"/>
              </a:defRPr>
            </a:lvl4pPr>
            <a:lvl5pPr marL="2228850" indent="-228600" eaLnBrk="0" hangingPunct="0">
              <a:defRPr sz="3200">
                <a:solidFill>
                  <a:schemeClr val="tx1"/>
                </a:solidFill>
                <a:latin typeface="Times New Roman" panose="02020603050405020304" pitchFamily="18" charset="0"/>
                <a:ea typeface="宋体" panose="02010600030101010101" pitchFamily="2" charset="-122"/>
              </a:defRPr>
            </a:lvl5pPr>
            <a:lvl6pPr marL="26860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1432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6004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576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4.</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fewer:</a:t>
            </a:r>
            <a:r>
              <a:rPr lang="en-US" altLang="zh-CN" b="1" dirty="0">
                <a:solidFill>
                  <a:srgbClr val="FF00FF"/>
                </a:solidFill>
                <a:cs typeface="Times New Roman" panose="02020603050405020304" pitchFamily="18" charset="0"/>
              </a:rPr>
              <a:t> </a:t>
            </a:r>
            <a:r>
              <a:rPr lang="zh-CN" altLang="en-US" b="1" dirty="0">
                <a:cs typeface="Times New Roman" panose="02020603050405020304" pitchFamily="18" charset="0"/>
              </a:rPr>
              <a:t>下文“并且我的公寓将会对养宠物没好处因为它太小了。”，可知我将有“更少的”宠物，故本空填</a:t>
            </a:r>
            <a:r>
              <a:rPr lang="en-US" altLang="zh-CN" b="1" dirty="0">
                <a:cs typeface="Times New Roman" panose="02020603050405020304" pitchFamily="18" charset="0"/>
              </a:rPr>
              <a:t>fewer</a:t>
            </a:r>
            <a:r>
              <a:rPr lang="zh-CN" altLang="en-US" b="1" dirty="0">
                <a:cs typeface="Times New Roman" panose="02020603050405020304" pitchFamily="18" charset="0"/>
              </a:rPr>
              <a:t>。</a:t>
            </a:r>
            <a:endParaRPr lang="en-US" altLang="zh-CN" b="1"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370665" y="404664"/>
            <a:ext cx="11161239"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5.</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less:</a:t>
            </a:r>
            <a:r>
              <a:rPr lang="en-US" altLang="zh-CN" b="1" dirty="0">
                <a:solidFill>
                  <a:srgbClr val="FF00FF"/>
                </a:solidFill>
                <a:cs typeface="Times New Roman" panose="02020603050405020304" pitchFamily="18" charset="0"/>
              </a:rPr>
              <a:t> </a:t>
            </a:r>
            <a:r>
              <a:rPr lang="zh-CN" altLang="en-US" b="1" dirty="0">
                <a:cs typeface="Times New Roman" panose="02020603050405020304" pitchFamily="18" charset="0"/>
              </a:rPr>
              <a:t>由下文“不适合养宠物”且空格后的</a:t>
            </a:r>
            <a:r>
              <a:rPr lang="en-US" altLang="zh-CN" b="1" dirty="0">
                <a:cs typeface="Times New Roman" panose="02020603050405020304" pitchFamily="18" charset="0"/>
              </a:rPr>
              <a:t>free time</a:t>
            </a:r>
            <a:r>
              <a:rPr lang="zh-CN" altLang="en-US" b="1" dirty="0">
                <a:cs typeface="Times New Roman" panose="02020603050405020304" pitchFamily="18" charset="0"/>
              </a:rPr>
              <a:t>是不可数名词，可知空格处应用</a:t>
            </a:r>
            <a:r>
              <a:rPr lang="en-US" altLang="zh-CN" b="1" dirty="0">
                <a:cs typeface="Times New Roman" panose="02020603050405020304" pitchFamily="18" charset="0"/>
              </a:rPr>
              <a:t>less</a:t>
            </a:r>
            <a:r>
              <a:rPr lang="zh-CN" altLang="en-US" b="1" dirty="0">
                <a:cs typeface="Times New Roman" panose="02020603050405020304" pitchFamily="18" charset="0"/>
              </a:rPr>
              <a:t>一词。</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sp>
        <p:nvSpPr>
          <p:cNvPr id="9" name="Text Box 8"/>
          <p:cNvSpPr txBox="1">
            <a:spLocks noChangeArrowheads="1"/>
          </p:cNvSpPr>
          <p:nvPr/>
        </p:nvSpPr>
        <p:spPr bwMode="auto">
          <a:xfrm>
            <a:off x="375828" y="1665616"/>
            <a:ext cx="1109346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6.</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keep:</a:t>
            </a:r>
            <a:r>
              <a:rPr lang="en-US" altLang="zh-CN" b="1" dirty="0">
                <a:solidFill>
                  <a:srgbClr val="C00000"/>
                </a:solidFill>
                <a:cs typeface="Times New Roman" panose="02020603050405020304" pitchFamily="18" charset="0"/>
              </a:rPr>
              <a:t> </a:t>
            </a:r>
            <a:r>
              <a:rPr lang="zh-CN" altLang="en-US" b="1" dirty="0">
                <a:cs typeface="Times New Roman" panose="02020603050405020304" pitchFamily="18" charset="0"/>
              </a:rPr>
              <a:t>上文描述的是养宠物的事，因此应填</a:t>
            </a:r>
            <a:r>
              <a:rPr lang="en-US" altLang="zh-CN" b="1" dirty="0">
                <a:cs typeface="Times New Roman" panose="02020603050405020304" pitchFamily="18" charset="0"/>
              </a:rPr>
              <a:t>keep</a:t>
            </a:r>
            <a:r>
              <a:rPr lang="zh-CN" altLang="en-US" b="1" dirty="0">
                <a:cs typeface="Times New Roman" panose="02020603050405020304" pitchFamily="18" charset="0"/>
              </a:rPr>
              <a:t>“养”之意。</a:t>
            </a:r>
            <a:endParaRPr lang="en-US" altLang="zh-CN" b="1" dirty="0">
              <a:cs typeface="Times New Roman" panose="02020603050405020304" pitchFamily="18" charset="0"/>
            </a:endParaRPr>
          </a:p>
        </p:txBody>
      </p:sp>
      <p:sp>
        <p:nvSpPr>
          <p:cNvPr id="6" name="Text Box 5"/>
          <p:cNvSpPr txBox="1">
            <a:spLocks noChangeArrowheads="1"/>
          </p:cNvSpPr>
          <p:nvPr/>
        </p:nvSpPr>
        <p:spPr bwMode="auto">
          <a:xfrm>
            <a:off x="407368" y="2428015"/>
            <a:ext cx="11124536"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dirty="0"/>
              <a:t>7.</a:t>
            </a:r>
            <a:r>
              <a:rPr kumimoji="1" lang="en-US" altLang="zh-CN" b="1" dirty="0">
                <a:solidFill>
                  <a:srgbClr val="FF00FF"/>
                </a:solidFill>
              </a:rPr>
              <a:t> </a:t>
            </a:r>
            <a:r>
              <a:rPr kumimoji="1" lang="en-US" altLang="zh-CN" b="1" dirty="0">
                <a:solidFill>
                  <a:srgbClr val="FF0000"/>
                </a:solidFill>
              </a:rPr>
              <a:t>wear:</a:t>
            </a:r>
            <a:r>
              <a:rPr kumimoji="1" lang="en-US" altLang="zh-CN" b="1" dirty="0">
                <a:solidFill>
                  <a:srgbClr val="FF00FF"/>
                </a:solidFill>
              </a:rPr>
              <a:t> </a:t>
            </a:r>
            <a:r>
              <a:rPr kumimoji="1" lang="zh-CN" altLang="en-US" b="1" dirty="0"/>
              <a:t>空格后有名词</a:t>
            </a:r>
            <a:r>
              <a:rPr kumimoji="1" lang="en-US" altLang="zh-CN" b="1" dirty="0"/>
              <a:t>clothes</a:t>
            </a:r>
            <a:r>
              <a:rPr kumimoji="1" lang="zh-CN" altLang="en-US" b="1" dirty="0"/>
              <a:t>，空格处应为动词</a:t>
            </a:r>
            <a:r>
              <a:rPr kumimoji="1" lang="en-US" altLang="zh-CN" b="1" dirty="0"/>
              <a:t>wear</a:t>
            </a:r>
            <a:r>
              <a:rPr kumimoji="1" lang="zh-CN" altLang="en-US" b="1" dirty="0"/>
              <a:t>“穿”。</a:t>
            </a:r>
            <a:endParaRPr kumimoji="1" lang="en-US" altLang="zh-CN" b="1" dirty="0"/>
          </a:p>
        </p:txBody>
      </p:sp>
      <p:sp>
        <p:nvSpPr>
          <p:cNvPr id="7" name="Text Box 6"/>
          <p:cNvSpPr txBox="1">
            <a:spLocks noChangeArrowheads="1"/>
          </p:cNvSpPr>
          <p:nvPr/>
        </p:nvSpPr>
        <p:spPr bwMode="auto">
          <a:xfrm>
            <a:off x="407368" y="3140968"/>
            <a:ext cx="1095036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8.</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look:</a:t>
            </a:r>
            <a:r>
              <a:rPr lang="en-US" altLang="zh-CN" b="1" dirty="0">
                <a:solidFill>
                  <a:srgbClr val="FF00FF"/>
                </a:solidFill>
                <a:cs typeface="Times New Roman" panose="02020603050405020304" pitchFamily="18" charset="0"/>
              </a:rPr>
              <a:t> </a:t>
            </a:r>
            <a:r>
              <a:rPr lang="zh-CN" altLang="en-US" b="1" dirty="0">
                <a:cs typeface="Times New Roman" panose="02020603050405020304" pitchFamily="18" charset="0"/>
              </a:rPr>
              <a:t>空格前是主语</a:t>
            </a:r>
            <a:r>
              <a:rPr lang="en-US" altLang="zh-CN" b="1" dirty="0">
                <a:cs typeface="Times New Roman" panose="02020603050405020304" pitchFamily="18" charset="0"/>
              </a:rPr>
              <a:t>I’ll</a:t>
            </a:r>
            <a:r>
              <a:rPr lang="zh-CN" altLang="en-US" b="1" dirty="0">
                <a:cs typeface="Times New Roman" panose="02020603050405020304" pitchFamily="18" charset="0"/>
              </a:rPr>
              <a:t>，空格后为形容词</a:t>
            </a:r>
            <a:r>
              <a:rPr lang="en-US" altLang="zh-CN" b="1" dirty="0">
                <a:cs typeface="Times New Roman" panose="02020603050405020304" pitchFamily="18" charset="0"/>
              </a:rPr>
              <a:t>smart</a:t>
            </a:r>
            <a:r>
              <a:rPr lang="zh-CN" altLang="en-US" b="1" dirty="0">
                <a:cs typeface="Times New Roman" panose="02020603050405020304" pitchFamily="18" charset="0"/>
              </a:rPr>
              <a:t>，故</a:t>
            </a:r>
            <a:r>
              <a:rPr lang="zh-CN" altLang="en-US" b="1" dirty="0" smtClean="0">
                <a:cs typeface="Times New Roman" panose="02020603050405020304" pitchFamily="18" charset="0"/>
              </a:rPr>
              <a:t>为系</a:t>
            </a:r>
            <a:r>
              <a:rPr lang="zh-CN" altLang="en-US" b="1" dirty="0">
                <a:cs typeface="Times New Roman" panose="02020603050405020304" pitchFamily="18" charset="0"/>
              </a:rPr>
              <a:t>动词</a:t>
            </a:r>
            <a:r>
              <a:rPr lang="en-US" altLang="zh-CN" b="1" dirty="0">
                <a:cs typeface="Times New Roman" panose="02020603050405020304" pitchFamily="18" charset="0"/>
              </a:rPr>
              <a:t>look</a:t>
            </a:r>
            <a:r>
              <a:rPr lang="zh-CN" altLang="en-US" b="1" dirty="0">
                <a:cs typeface="Times New Roman" panose="02020603050405020304" pitchFamily="18" charset="0"/>
              </a:rPr>
              <a:t>。</a:t>
            </a:r>
            <a:endParaRPr lang="en-US" altLang="zh-CN" b="1" dirty="0">
              <a:cs typeface="Times New Roman" panose="02020603050405020304" pitchFamily="18" charset="0"/>
            </a:endParaRPr>
          </a:p>
        </p:txBody>
      </p:sp>
      <p:sp>
        <p:nvSpPr>
          <p:cNvPr id="8" name="Text Box 5"/>
          <p:cNvSpPr txBox="1">
            <a:spLocks noChangeArrowheads="1"/>
          </p:cNvSpPr>
          <p:nvPr/>
        </p:nvSpPr>
        <p:spPr bwMode="auto">
          <a:xfrm>
            <a:off x="407368" y="4293096"/>
            <a:ext cx="11196166"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dirty="0"/>
              <a:t>9.</a:t>
            </a:r>
            <a:r>
              <a:rPr kumimoji="1" lang="en-US" altLang="zh-CN" b="1" dirty="0">
                <a:solidFill>
                  <a:srgbClr val="FF00FF"/>
                </a:solidFill>
              </a:rPr>
              <a:t> </a:t>
            </a:r>
            <a:r>
              <a:rPr kumimoji="1" lang="en-US" altLang="zh-CN" b="1" dirty="0">
                <a:solidFill>
                  <a:srgbClr val="FF0000"/>
                </a:solidFill>
              </a:rPr>
              <a:t>work:</a:t>
            </a:r>
            <a:r>
              <a:rPr kumimoji="1" lang="en-US" altLang="zh-CN" b="1" dirty="0">
                <a:solidFill>
                  <a:srgbClr val="FF00FF"/>
                </a:solidFill>
              </a:rPr>
              <a:t> </a:t>
            </a:r>
            <a:r>
              <a:rPr kumimoji="1" lang="zh-CN" altLang="en-US" b="1" dirty="0"/>
              <a:t>由下文“因此他们将可能有更少假期”，可知本空填</a:t>
            </a:r>
            <a:r>
              <a:rPr kumimoji="1" lang="en-US" altLang="zh-CN" b="1" dirty="0"/>
              <a:t>work</a:t>
            </a:r>
            <a:r>
              <a:rPr kumimoji="1" lang="zh-CN" altLang="en-US" b="1" dirty="0"/>
              <a:t>“工作”一词。</a:t>
            </a:r>
            <a:endParaRPr kumimoji="1" lang="en-US" altLang="zh-CN" b="1" dirty="0"/>
          </a:p>
        </p:txBody>
      </p:sp>
      <p:sp>
        <p:nvSpPr>
          <p:cNvPr id="11" name="Text Box 6"/>
          <p:cNvSpPr txBox="1">
            <a:spLocks noChangeArrowheads="1"/>
          </p:cNvSpPr>
          <p:nvPr/>
        </p:nvSpPr>
        <p:spPr bwMode="auto">
          <a:xfrm>
            <a:off x="407368" y="5487932"/>
            <a:ext cx="11296230" cy="121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28650" indent="-628650" eaLnBrk="0" hangingPunct="0">
              <a:defRPr sz="3200">
                <a:solidFill>
                  <a:schemeClr val="tx1"/>
                </a:solidFill>
                <a:latin typeface="Times New Roman" panose="02020603050405020304" pitchFamily="18" charset="0"/>
                <a:ea typeface="宋体" panose="02010600030101010101" pitchFamily="2" charset="-122"/>
              </a:defRPr>
            </a:lvl1pPr>
            <a:lvl2pPr marL="1094105" indent="-285750" eaLnBrk="0" hangingPunct="0">
              <a:defRPr sz="3200">
                <a:solidFill>
                  <a:schemeClr val="tx1"/>
                </a:solidFill>
                <a:latin typeface="Times New Roman" panose="02020603050405020304" pitchFamily="18" charset="0"/>
                <a:ea typeface="宋体" panose="02010600030101010101" pitchFamily="2" charset="-122"/>
              </a:defRPr>
            </a:lvl2pPr>
            <a:lvl3pPr marL="1501775" indent="-228600" eaLnBrk="0" hangingPunct="0">
              <a:defRPr sz="3200">
                <a:solidFill>
                  <a:schemeClr val="tx1"/>
                </a:solidFill>
                <a:latin typeface="Times New Roman" panose="02020603050405020304" pitchFamily="18" charset="0"/>
                <a:ea typeface="宋体" panose="02010600030101010101" pitchFamily="2" charset="-122"/>
              </a:defRPr>
            </a:lvl3pPr>
            <a:lvl4pPr marL="1910080" indent="-228600" eaLnBrk="0" hangingPunct="0">
              <a:defRPr sz="3200">
                <a:solidFill>
                  <a:schemeClr val="tx1"/>
                </a:solidFill>
                <a:latin typeface="Times New Roman" panose="02020603050405020304" pitchFamily="18" charset="0"/>
                <a:ea typeface="宋体" panose="02010600030101010101" pitchFamily="2" charset="-122"/>
              </a:defRPr>
            </a:lvl4pPr>
            <a:lvl5pPr marL="2317750" indent="-228600" eaLnBrk="0" hangingPunct="0">
              <a:defRPr sz="3200">
                <a:solidFill>
                  <a:schemeClr val="tx1"/>
                </a:solidFill>
                <a:latin typeface="Times New Roman" panose="02020603050405020304" pitchFamily="18" charset="0"/>
                <a:ea typeface="宋体" panose="02010600030101010101" pitchFamily="2" charset="-122"/>
              </a:defRPr>
            </a:lvl5pPr>
            <a:lvl6pPr marL="27749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2321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6893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1465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10.</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take:</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take a holiday</a:t>
            </a:r>
            <a:r>
              <a:rPr lang="zh-CN" altLang="en-US" b="1" dirty="0">
                <a:cs typeface="Times New Roman" panose="02020603050405020304" pitchFamily="18" charset="0"/>
              </a:rPr>
              <a:t>为固定搭配，“有可能的话，我会在香港度假。”</a:t>
            </a:r>
            <a:endParaRPr lang="en-US" altLang="zh-CN" b="1"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8"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51384" y="476672"/>
            <a:ext cx="11377264" cy="1219886"/>
          </a:xfrm>
          <a:prstGeom prst="rect">
            <a:avLst/>
          </a:prstGeom>
          <a:noFill/>
        </p:spPr>
        <p:txBody>
          <a:bodyPr wrap="square" rtlCol="0">
            <a:spAutoFit/>
          </a:bodyPr>
          <a:lstStyle/>
          <a:p>
            <a:pPr>
              <a:lnSpc>
                <a:spcPct val="120000"/>
              </a:lnSpc>
            </a:pPr>
            <a:r>
              <a:rPr lang="en-US" altLang="zh-CN" b="1" dirty="0" smtClean="0">
                <a:solidFill>
                  <a:srgbClr val="0000FF"/>
                </a:solidFill>
                <a:latin typeface="+mj-lt"/>
              </a:rPr>
              <a:t>You have read Jill’s predictions about her life in 20 years. Now fill in the blanks.</a:t>
            </a:r>
            <a:endParaRPr lang="zh-CN" altLang="en-US" b="1" dirty="0">
              <a:solidFill>
                <a:srgbClr val="0000FF"/>
              </a:solidFill>
              <a:latin typeface="+mj-lt"/>
            </a:endParaRPr>
          </a:p>
        </p:txBody>
      </p:sp>
      <p:graphicFrame>
        <p:nvGraphicFramePr>
          <p:cNvPr id="3" name="表格 2"/>
          <p:cNvGraphicFramePr>
            <a:graphicFrameLocks noGrp="1"/>
          </p:cNvGraphicFramePr>
          <p:nvPr/>
        </p:nvGraphicFramePr>
        <p:xfrm>
          <a:off x="695400" y="1972078"/>
          <a:ext cx="10729192" cy="4409250"/>
        </p:xfrm>
        <a:graphic>
          <a:graphicData uri="http://schemas.openxmlformats.org/drawingml/2006/table">
            <a:tbl>
              <a:tblPr firstRow="1" bandRow="1">
                <a:tableStyleId>{5C22544A-7EE6-4342-B048-85BDC9FD1C3A}</a:tableStyleId>
              </a:tblPr>
              <a:tblGrid>
                <a:gridCol w="3672408"/>
                <a:gridCol w="7056784"/>
              </a:tblGrid>
              <a:tr h="708079">
                <a:tc gridSpan="2">
                  <a:txBody>
                    <a:bodyPr/>
                    <a:lstStyle/>
                    <a:p>
                      <a:pPr algn="ctr">
                        <a:lnSpc>
                          <a:spcPct val="150000"/>
                        </a:lnSpc>
                      </a:pPr>
                      <a:r>
                        <a:rPr lang="en-US" altLang="zh-CN" sz="3200" b="1" dirty="0" smtClean="0">
                          <a:solidFill>
                            <a:schemeClr val="tx1"/>
                          </a:solidFill>
                          <a:latin typeface="+mj-lt"/>
                          <a:cs typeface="Times New Roman" panose="02020603050405020304" pitchFamily="18" charset="0"/>
                        </a:rPr>
                        <a:t>What will Jill’s life be like in 20 years?</a:t>
                      </a:r>
                      <a:endParaRPr lang="zh-CN" altLang="en-US" sz="3200" b="1" dirty="0">
                        <a:solidFill>
                          <a:schemeClr val="tx1"/>
                        </a:solidFill>
                        <a:latin typeface="+mj-lt"/>
                        <a:cs typeface="Times New Roman" panose="02020603050405020304" pitchFamily="18" charset="0"/>
                      </a:endParaRPr>
                    </a:p>
                  </a:txBody>
                  <a:tcPr/>
                </a:tc>
                <a:tc hMerge="1">
                  <a:tcPr/>
                </a:tc>
              </a:tr>
              <a:tr h="708079">
                <a:tc>
                  <a:txBody>
                    <a:bodyPr/>
                    <a:lstStyle/>
                    <a:p>
                      <a:pPr>
                        <a:lnSpc>
                          <a:spcPct val="150000"/>
                        </a:lnSpc>
                      </a:pPr>
                      <a:r>
                        <a:rPr lang="en-US" altLang="zh-CN" sz="3200" b="1" dirty="0" smtClean="0">
                          <a:latin typeface="Times New Roman" panose="02020603050405020304" pitchFamily="18" charset="0"/>
                          <a:cs typeface="Times New Roman" panose="02020603050405020304" pitchFamily="18" charset="0"/>
                        </a:rPr>
                        <a:t> job</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endParaRPr lang="zh-CN" altLang="en-US" sz="3200" b="1" dirty="0">
                        <a:latin typeface="Times New Roman" panose="02020603050405020304" pitchFamily="18" charset="0"/>
                        <a:cs typeface="Times New Roman" panose="02020603050405020304" pitchFamily="18" charset="0"/>
                      </a:endParaRPr>
                    </a:p>
                  </a:txBody>
                  <a:tcPr/>
                </a:tc>
              </a:tr>
              <a:tr h="708079">
                <a:tc>
                  <a:txBody>
                    <a:bodyPr/>
                    <a:lstStyle/>
                    <a:p>
                      <a:pPr>
                        <a:lnSpc>
                          <a:spcPct val="150000"/>
                        </a:lnSpc>
                      </a:pPr>
                      <a:r>
                        <a:rPr lang="en-US" altLang="zh-CN" sz="3200" b="1" dirty="0" smtClean="0">
                          <a:latin typeface="Times New Roman" panose="02020603050405020304" pitchFamily="18" charset="0"/>
                          <a:cs typeface="Times New Roman" panose="02020603050405020304" pitchFamily="18" charset="0"/>
                        </a:rPr>
                        <a:t> places to live</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endParaRPr lang="zh-CN" altLang="en-US" sz="3200" b="1" dirty="0">
                        <a:latin typeface="Times New Roman" panose="02020603050405020304" pitchFamily="18" charset="0"/>
                        <a:cs typeface="Times New Roman" panose="02020603050405020304" pitchFamily="18" charset="0"/>
                      </a:endParaRPr>
                    </a:p>
                  </a:txBody>
                  <a:tcPr/>
                </a:tc>
              </a:tr>
              <a:tr h="708079">
                <a:tc>
                  <a:txBody>
                    <a:bodyPr/>
                    <a:lstStyle/>
                    <a:p>
                      <a:pPr>
                        <a:lnSpc>
                          <a:spcPct val="150000"/>
                        </a:lnSpc>
                      </a:pPr>
                      <a:r>
                        <a:rPr lang="en-US" altLang="zh-CN" sz="3200" b="1" dirty="0" smtClean="0">
                          <a:latin typeface="Times New Roman" panose="02020603050405020304" pitchFamily="18" charset="0"/>
                          <a:cs typeface="Times New Roman" panose="02020603050405020304" pitchFamily="18" charset="0"/>
                        </a:rPr>
                        <a:t> friends and pets</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endParaRPr lang="zh-CN" altLang="en-US" sz="3200" b="1" dirty="0">
                        <a:latin typeface="Times New Roman" panose="02020603050405020304" pitchFamily="18" charset="0"/>
                        <a:cs typeface="Times New Roman" panose="02020603050405020304" pitchFamily="18" charset="0"/>
                      </a:endParaRPr>
                    </a:p>
                  </a:txBody>
                  <a:tcPr/>
                </a:tc>
              </a:tr>
              <a:tr h="708079">
                <a:tc>
                  <a:txBody>
                    <a:bodyPr/>
                    <a:lstStyle/>
                    <a:p>
                      <a:pPr>
                        <a:lnSpc>
                          <a:spcPct val="150000"/>
                        </a:lnSpc>
                      </a:pPr>
                      <a:r>
                        <a:rPr lang="en-US" altLang="zh-CN" sz="3200" b="1" dirty="0" smtClean="0">
                          <a:latin typeface="Times New Roman" panose="02020603050405020304" pitchFamily="18" charset="0"/>
                          <a:cs typeface="Times New Roman" panose="02020603050405020304" pitchFamily="18" charset="0"/>
                        </a:rPr>
                        <a:t> dressing</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endParaRPr lang="zh-CN" altLang="en-US" sz="3200" b="1" dirty="0">
                        <a:latin typeface="Times New Roman" panose="02020603050405020304" pitchFamily="18" charset="0"/>
                        <a:cs typeface="Times New Roman" panose="02020603050405020304" pitchFamily="18" charset="0"/>
                      </a:endParaRPr>
                    </a:p>
                  </a:txBody>
                  <a:tcPr/>
                </a:tc>
              </a:tr>
              <a:tr h="708079">
                <a:tc>
                  <a:txBody>
                    <a:bodyPr/>
                    <a:lstStyle/>
                    <a:p>
                      <a:pPr>
                        <a:lnSpc>
                          <a:spcPct val="150000"/>
                        </a:lnSpc>
                      </a:pPr>
                      <a:r>
                        <a:rPr lang="en-US" altLang="zh-CN" sz="3200" b="1" dirty="0" smtClean="0">
                          <a:latin typeface="Times New Roman" panose="02020603050405020304" pitchFamily="18" charset="0"/>
                          <a:cs typeface="Times New Roman" panose="02020603050405020304" pitchFamily="18" charset="0"/>
                        </a:rPr>
                        <a:t> free time activities</a:t>
                      </a:r>
                      <a:endParaRPr lang="zh-CN" altLang="en-US" sz="3200" b="1" dirty="0">
                        <a:latin typeface="Times New Roman" panose="02020603050405020304" pitchFamily="18" charset="0"/>
                        <a:cs typeface="Times New Roman" panose="02020603050405020304" pitchFamily="18" charset="0"/>
                      </a:endParaRPr>
                    </a:p>
                  </a:txBody>
                  <a:tcPr/>
                </a:tc>
                <a:tc>
                  <a:txBody>
                    <a:bodyPr/>
                    <a:lstStyle/>
                    <a:p>
                      <a:endParaRPr lang="zh-CN" altLang="en-US" sz="3200" b="1" dirty="0">
                        <a:latin typeface="Times New Roman" panose="02020603050405020304" pitchFamily="18" charset="0"/>
                        <a:cs typeface="Times New Roman" panose="02020603050405020304" pitchFamily="18" charset="0"/>
                      </a:endParaRPr>
                    </a:p>
                  </a:txBody>
                  <a:tcPr/>
                </a:tc>
              </a:tr>
            </a:tbl>
          </a:graphicData>
        </a:graphic>
      </p:graphicFrame>
      <p:sp>
        <p:nvSpPr>
          <p:cNvPr id="4" name="文本框 3"/>
          <p:cNvSpPr txBox="1"/>
          <p:nvPr/>
        </p:nvSpPr>
        <p:spPr>
          <a:xfrm>
            <a:off x="4477418" y="2764334"/>
            <a:ext cx="1762598" cy="584775"/>
          </a:xfrm>
          <a:prstGeom prst="rect">
            <a:avLst/>
          </a:prstGeom>
          <a:noFill/>
        </p:spPr>
        <p:txBody>
          <a:bodyPr wrap="none" rtlCol="0">
            <a:spAutoFit/>
          </a:bodyPr>
          <a:lstStyle/>
          <a:p>
            <a:r>
              <a:rPr lang="en-US" altLang="zh-CN" dirty="0" smtClean="0"/>
              <a:t> </a:t>
            </a:r>
            <a:r>
              <a:rPr lang="en-US" altLang="zh-CN" b="1" dirty="0" smtClean="0">
                <a:solidFill>
                  <a:srgbClr val="FF0000"/>
                </a:solidFill>
              </a:rPr>
              <a:t>reporter</a:t>
            </a:r>
            <a:endParaRPr lang="zh-CN" altLang="en-US" b="1" dirty="0">
              <a:solidFill>
                <a:srgbClr val="FF0000"/>
              </a:solidFill>
            </a:endParaRPr>
          </a:p>
        </p:txBody>
      </p:sp>
      <p:sp>
        <p:nvSpPr>
          <p:cNvPr id="5" name="文本框 4"/>
          <p:cNvSpPr txBox="1"/>
          <p:nvPr/>
        </p:nvSpPr>
        <p:spPr>
          <a:xfrm>
            <a:off x="4458889" y="3551327"/>
            <a:ext cx="1927131" cy="584775"/>
          </a:xfrm>
          <a:prstGeom prst="rect">
            <a:avLst/>
          </a:prstGeom>
          <a:noFill/>
        </p:spPr>
        <p:txBody>
          <a:bodyPr wrap="none" rtlCol="0">
            <a:spAutoFit/>
          </a:bodyPr>
          <a:lstStyle/>
          <a:p>
            <a:r>
              <a:rPr lang="en-US" altLang="zh-CN" dirty="0" smtClean="0"/>
              <a:t> </a:t>
            </a:r>
            <a:r>
              <a:rPr lang="en-US" altLang="zh-CN" b="1" dirty="0" smtClean="0">
                <a:solidFill>
                  <a:srgbClr val="FF0000"/>
                </a:solidFill>
              </a:rPr>
              <a:t>Shanghai</a:t>
            </a:r>
            <a:endParaRPr lang="zh-CN" altLang="en-US" b="1" dirty="0">
              <a:solidFill>
                <a:srgbClr val="FF0000"/>
              </a:solidFill>
            </a:endParaRPr>
          </a:p>
        </p:txBody>
      </p:sp>
      <p:sp>
        <p:nvSpPr>
          <p:cNvPr id="6" name="文本框 5"/>
          <p:cNvSpPr txBox="1"/>
          <p:nvPr/>
        </p:nvSpPr>
        <p:spPr>
          <a:xfrm>
            <a:off x="4458159" y="4284368"/>
            <a:ext cx="4157485" cy="584775"/>
          </a:xfrm>
          <a:prstGeom prst="rect">
            <a:avLst/>
          </a:prstGeom>
          <a:noFill/>
        </p:spPr>
        <p:txBody>
          <a:bodyPr wrap="none" rtlCol="0">
            <a:spAutoFit/>
          </a:bodyPr>
          <a:lstStyle/>
          <a:p>
            <a:r>
              <a:rPr lang="en-US" altLang="zh-CN" dirty="0" smtClean="0"/>
              <a:t> </a:t>
            </a:r>
            <a:r>
              <a:rPr lang="en-US" altLang="zh-CN" b="1" dirty="0" smtClean="0">
                <a:solidFill>
                  <a:srgbClr val="FF0000"/>
                </a:solidFill>
              </a:rPr>
              <a:t>more friends, less pets</a:t>
            </a:r>
            <a:endParaRPr lang="zh-CN" altLang="en-US" b="1" dirty="0">
              <a:solidFill>
                <a:srgbClr val="FF0000"/>
              </a:solidFill>
            </a:endParaRPr>
          </a:p>
        </p:txBody>
      </p:sp>
      <p:sp>
        <p:nvSpPr>
          <p:cNvPr id="7" name="文本框 6"/>
          <p:cNvSpPr txBox="1"/>
          <p:nvPr/>
        </p:nvSpPr>
        <p:spPr>
          <a:xfrm>
            <a:off x="4456326" y="4979144"/>
            <a:ext cx="6260047" cy="584775"/>
          </a:xfrm>
          <a:prstGeom prst="rect">
            <a:avLst/>
          </a:prstGeom>
          <a:noFill/>
        </p:spPr>
        <p:txBody>
          <a:bodyPr wrap="none" rtlCol="0">
            <a:spAutoFit/>
          </a:bodyPr>
          <a:lstStyle/>
          <a:p>
            <a:r>
              <a:rPr lang="en-US" altLang="zh-CN" dirty="0" smtClean="0"/>
              <a:t> </a:t>
            </a:r>
            <a:r>
              <a:rPr lang="en-US" altLang="zh-CN" b="1" dirty="0" smtClean="0">
                <a:solidFill>
                  <a:srgbClr val="FF0000"/>
                </a:solidFill>
              </a:rPr>
              <a:t>smart clothes, comfortable clothes</a:t>
            </a:r>
            <a:endParaRPr lang="zh-CN" altLang="en-US" b="1" dirty="0">
              <a:solidFill>
                <a:srgbClr val="FF0000"/>
              </a:solidFill>
            </a:endParaRPr>
          </a:p>
        </p:txBody>
      </p:sp>
      <p:sp>
        <p:nvSpPr>
          <p:cNvPr id="8" name="文本框 7"/>
          <p:cNvSpPr txBox="1"/>
          <p:nvPr/>
        </p:nvSpPr>
        <p:spPr>
          <a:xfrm>
            <a:off x="4456326" y="5784227"/>
            <a:ext cx="2600392" cy="584775"/>
          </a:xfrm>
          <a:prstGeom prst="rect">
            <a:avLst/>
          </a:prstGeom>
          <a:noFill/>
        </p:spPr>
        <p:txBody>
          <a:bodyPr wrap="none" rtlCol="0">
            <a:spAutoFit/>
          </a:bodyPr>
          <a:lstStyle/>
          <a:p>
            <a:r>
              <a:rPr lang="en-US" altLang="zh-CN" dirty="0" smtClean="0"/>
              <a:t> </a:t>
            </a:r>
            <a:r>
              <a:rPr lang="en-US" altLang="zh-CN" b="1" dirty="0" smtClean="0">
                <a:solidFill>
                  <a:srgbClr val="FF0000"/>
                </a:solidFill>
              </a:rPr>
              <a:t>take holidays</a:t>
            </a:r>
            <a:endParaRPr lang="zh-CN" altLang="en-US" b="1" dirty="0">
              <a:solidFill>
                <a:srgbClr val="FF0000"/>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551382" y="1700808"/>
            <a:ext cx="10873207"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28650" indent="-628650" eaLnBrk="0" hangingPunct="0">
              <a:defRPr sz="3200">
                <a:solidFill>
                  <a:schemeClr val="tx1"/>
                </a:solidFill>
                <a:latin typeface="Times New Roman" panose="02020603050405020304" pitchFamily="18" charset="0"/>
                <a:ea typeface="宋体" panose="02010600030101010101" pitchFamily="2" charset="-122"/>
              </a:defRPr>
            </a:lvl1pPr>
            <a:lvl2pPr marL="1094105" indent="-285750" eaLnBrk="0" hangingPunct="0">
              <a:defRPr sz="3200">
                <a:solidFill>
                  <a:schemeClr val="tx1"/>
                </a:solidFill>
                <a:latin typeface="Times New Roman" panose="02020603050405020304" pitchFamily="18" charset="0"/>
                <a:ea typeface="宋体" panose="02010600030101010101" pitchFamily="2" charset="-122"/>
              </a:defRPr>
            </a:lvl2pPr>
            <a:lvl3pPr marL="1501775" indent="-228600" eaLnBrk="0" hangingPunct="0">
              <a:defRPr sz="3200">
                <a:solidFill>
                  <a:schemeClr val="tx1"/>
                </a:solidFill>
                <a:latin typeface="Times New Roman" panose="02020603050405020304" pitchFamily="18" charset="0"/>
                <a:ea typeface="宋体" panose="02010600030101010101" pitchFamily="2" charset="-122"/>
              </a:defRPr>
            </a:lvl3pPr>
            <a:lvl4pPr marL="1910080" indent="-228600" eaLnBrk="0" hangingPunct="0">
              <a:defRPr sz="3200">
                <a:solidFill>
                  <a:schemeClr val="tx1"/>
                </a:solidFill>
                <a:latin typeface="Times New Roman" panose="02020603050405020304" pitchFamily="18" charset="0"/>
                <a:ea typeface="宋体" panose="02010600030101010101" pitchFamily="2" charset="-122"/>
              </a:defRPr>
            </a:lvl4pPr>
            <a:lvl5pPr marL="2317750" indent="-228600" eaLnBrk="0" hangingPunct="0">
              <a:defRPr sz="3200">
                <a:solidFill>
                  <a:schemeClr val="tx1"/>
                </a:solidFill>
                <a:latin typeface="Times New Roman" panose="02020603050405020304" pitchFamily="18" charset="0"/>
                <a:ea typeface="宋体" panose="02010600030101010101" pitchFamily="2" charset="-122"/>
              </a:defRPr>
            </a:lvl5pPr>
            <a:lvl6pPr marL="27749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2321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6893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1465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Char char="Ø"/>
            </a:pPr>
            <a:r>
              <a:rPr lang="zh-CN" altLang="en-US" b="1" dirty="0"/>
              <a:t>本文为写自己未来二十年后的工作及生活，</a:t>
            </a:r>
            <a:r>
              <a:rPr lang="zh-CN" altLang="en-US" b="1" dirty="0">
                <a:solidFill>
                  <a:srgbClr val="FF0000"/>
                </a:solidFill>
              </a:rPr>
              <a:t>时态应用一般将来时态</a:t>
            </a:r>
            <a:r>
              <a:rPr lang="zh-CN" altLang="en-US" b="1" dirty="0"/>
              <a:t>。</a:t>
            </a:r>
            <a:endParaRPr lang="en-US" altLang="zh-CN" b="1" dirty="0"/>
          </a:p>
          <a:p>
            <a:pPr eaLnBrk="1" hangingPunct="1">
              <a:lnSpc>
                <a:spcPct val="120000"/>
              </a:lnSpc>
              <a:buFont typeface="Wingdings" panose="05000000000000000000" pitchFamily="2" charset="2"/>
              <a:buChar char="Ø"/>
            </a:pPr>
            <a:r>
              <a:rPr lang="zh-CN" altLang="en-US" b="1" dirty="0"/>
              <a:t>首先，根据</a:t>
            </a:r>
            <a:r>
              <a:rPr lang="en-US" altLang="zh-CN" b="1" dirty="0"/>
              <a:t>3b</a:t>
            </a:r>
            <a:r>
              <a:rPr lang="zh-CN" altLang="en-US" b="1" dirty="0"/>
              <a:t>表格中的内容，想像一下自己的生活。工作、家庭、业余活动，生活环境等。</a:t>
            </a:r>
            <a:endParaRPr lang="en-US" altLang="zh-CN" b="1" dirty="0"/>
          </a:p>
          <a:p>
            <a:pPr eaLnBrk="1" hangingPunct="1">
              <a:lnSpc>
                <a:spcPct val="120000"/>
              </a:lnSpc>
              <a:buFont typeface="Wingdings" panose="05000000000000000000" pitchFamily="2" charset="2"/>
              <a:buChar char="Ø"/>
            </a:pPr>
            <a:r>
              <a:rPr lang="zh-CN" altLang="en-US" b="1" dirty="0"/>
              <a:t>将上述几方面写出来，</a:t>
            </a:r>
            <a:r>
              <a:rPr lang="zh-CN" altLang="en-US" b="1" dirty="0">
                <a:solidFill>
                  <a:srgbClr val="FF0000"/>
                </a:solidFill>
              </a:rPr>
              <a:t>注意恰当运用连接词</a:t>
            </a:r>
            <a:r>
              <a:rPr lang="zh-CN" altLang="en-US" b="1" dirty="0"/>
              <a:t>，以使文章连贯通顺。</a:t>
            </a:r>
            <a:endParaRPr lang="en-US" altLang="zh-CN" b="1" dirty="0"/>
          </a:p>
          <a:p>
            <a:pPr eaLnBrk="1" hangingPunct="1">
              <a:lnSpc>
                <a:spcPct val="120000"/>
              </a:lnSpc>
              <a:buFont typeface="Wingdings" panose="05000000000000000000" pitchFamily="2" charset="2"/>
              <a:buChar char="Ø"/>
            </a:pPr>
            <a:r>
              <a:rPr lang="zh-CN" altLang="en-US" b="1" dirty="0"/>
              <a:t>最后通读短文，检查是否有错误。</a:t>
            </a:r>
            <a:endParaRPr lang="en-US" altLang="zh-CN"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776" y="414441"/>
            <a:ext cx="3212870" cy="128636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5"/>
          <p:cNvSpPr txBox="1">
            <a:spLocks noChangeArrowheads="1"/>
          </p:cNvSpPr>
          <p:nvPr/>
        </p:nvSpPr>
        <p:spPr bwMode="auto">
          <a:xfrm>
            <a:off x="119380" y="981075"/>
            <a:ext cx="11922125" cy="540639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a:t>
            </a:r>
            <a:r>
              <a:rPr lang="en-US" altLang="zh-CN" b="1" dirty="0" smtClean="0">
                <a:sym typeface="+mn-ea"/>
              </a:rPr>
              <a:t>What </a:t>
            </a:r>
            <a:r>
              <a:rPr lang="en-US" altLang="zh-CN" b="1" dirty="0">
                <a:sym typeface="+mn-ea"/>
              </a:rPr>
              <a:t>robots </a:t>
            </a:r>
            <a:r>
              <a:rPr lang="en-US" altLang="zh-CN" b="1" dirty="0">
                <a:solidFill>
                  <a:srgbClr val="00B050"/>
                </a:solidFill>
                <a:sym typeface="+mn-ea"/>
              </a:rPr>
              <a:t>are like</a:t>
            </a:r>
            <a:r>
              <a:rPr lang="en-US" altLang="zh-CN" b="1" dirty="0">
                <a:sym typeface="+mn-ea"/>
              </a:rPr>
              <a:t> </a:t>
            </a:r>
            <a:r>
              <a:rPr lang="en-US" altLang="zh-CN" b="1" dirty="0">
                <a:solidFill>
                  <a:srgbClr val="00B050"/>
                </a:solidFill>
                <a:sym typeface="+mn-ea"/>
              </a:rPr>
              <a:t>in movies</a:t>
            </a:r>
            <a:r>
              <a:rPr lang="en-US" altLang="zh-CN" b="1" dirty="0">
                <a:sym typeface="+mn-ea"/>
              </a:rPr>
              <a:t>. </a:t>
            </a:r>
            <a:endParaRPr lang="en-US" altLang="zh-CN" b="1" dirty="0">
              <a:sym typeface="+mn-ea"/>
            </a:endParaRPr>
          </a:p>
          <a:p>
            <a:pPr marL="1795780" indent="-1795780" eaLnBrk="1" hangingPunct="1">
              <a:lnSpc>
                <a:spcPct val="120000"/>
              </a:lnSpc>
              <a:spcBef>
                <a:spcPts val="0"/>
              </a:spcBef>
            </a:pPr>
            <a:r>
              <a:rPr lang="en-US" altLang="zh-CN" b="1" dirty="0">
                <a:solidFill>
                  <a:srgbClr val="FF0000"/>
                </a:solidFill>
                <a:sym typeface="+mn-ea"/>
              </a:rPr>
              <a:t>They are usually like human servants</a:t>
            </a:r>
            <a:r>
              <a:rPr lang="en-US" altLang="zh-CN" b="1" dirty="0">
                <a:solidFill>
                  <a:schemeClr val="tx1"/>
                </a:solidFill>
                <a:sym typeface="+mn-ea"/>
              </a:rPr>
              <a:t>.</a:t>
            </a:r>
            <a:endParaRPr lang="en-US" altLang="zh-CN" b="1" dirty="0">
              <a:solidFill>
                <a:srgbClr val="FF0000"/>
              </a:solidFill>
            </a:endParaRPr>
          </a:p>
          <a:p>
            <a:pPr marL="1795780" indent="-1795780" eaLnBrk="1" hangingPunct="1">
              <a:lnSpc>
                <a:spcPct val="120000"/>
              </a:lnSpc>
              <a:spcBef>
                <a:spcPts val="0"/>
              </a:spcBef>
            </a:pPr>
            <a:r>
              <a:rPr lang="en-US" altLang="zh-CN" b="1" dirty="0">
                <a:sym typeface="+mn-ea"/>
              </a:rPr>
              <a:t>Para</a:t>
            </a:r>
            <a:r>
              <a:rPr lang="en-US" altLang="zh-CN" b="1" dirty="0" smtClean="0">
                <a:sym typeface="+mn-ea"/>
              </a:rPr>
              <a:t>. 2   What </a:t>
            </a:r>
            <a:r>
              <a:rPr lang="en-US" altLang="zh-CN" b="1" dirty="0">
                <a:sym typeface="+mn-ea"/>
              </a:rPr>
              <a:t>robots can </a:t>
            </a:r>
            <a:r>
              <a:rPr lang="en-US" altLang="zh-CN" b="1" dirty="0">
                <a:solidFill>
                  <a:srgbClr val="00B050"/>
                </a:solidFill>
                <a:sym typeface="+mn-ea"/>
              </a:rPr>
              <a:t>do</a:t>
            </a:r>
            <a:r>
              <a:rPr lang="en-US" altLang="zh-CN" b="1" dirty="0">
                <a:sym typeface="+mn-ea"/>
              </a:rPr>
              <a:t> </a:t>
            </a:r>
            <a:r>
              <a:rPr lang="en-US" altLang="zh-CN" b="1" dirty="0">
                <a:solidFill>
                  <a:srgbClr val="00B050"/>
                </a:solidFill>
                <a:sym typeface="+mn-ea"/>
              </a:rPr>
              <a:t>today</a:t>
            </a:r>
            <a:r>
              <a:rPr lang="en-US" altLang="zh-CN" b="1" dirty="0">
                <a:sym typeface="+mn-ea"/>
              </a:rPr>
              <a:t>.</a:t>
            </a:r>
            <a:endParaRPr lang="en-US" altLang="zh-CN" b="1" dirty="0">
              <a:sym typeface="+mn-ea"/>
            </a:endParaRPr>
          </a:p>
          <a:p>
            <a:pPr marL="1795780" indent="-1795780" eaLnBrk="1" hangingPunct="1">
              <a:lnSpc>
                <a:spcPct val="120000"/>
              </a:lnSpc>
              <a:spcBef>
                <a:spcPts val="0"/>
              </a:spcBef>
            </a:pPr>
            <a:r>
              <a:rPr lang="en-US" altLang="zh-CN" b="1" dirty="0">
                <a:solidFill>
                  <a:srgbClr val="FF0000"/>
                </a:solidFill>
                <a:sym typeface="+mn-ea"/>
              </a:rPr>
              <a:t>They can work in factories, help to build cars and do simple jobs</a:t>
            </a:r>
            <a:r>
              <a:rPr lang="en-US" altLang="zh-CN" b="1" dirty="0">
                <a:sym typeface="+mn-ea"/>
              </a:rPr>
              <a:t>.</a:t>
            </a:r>
            <a:r>
              <a:rPr lang="en-US" altLang="zh-CN" b="1" dirty="0" smtClean="0">
                <a:sym typeface="+mn-ea"/>
              </a:rPr>
              <a:t>    </a:t>
            </a:r>
            <a:endParaRPr lang="en-US" altLang="zh-CN" b="1" dirty="0" smtClean="0"/>
          </a:p>
          <a:p>
            <a:pPr marL="1795780" indent="-1795780" eaLnBrk="1" hangingPunct="1">
              <a:lnSpc>
                <a:spcPct val="120000"/>
              </a:lnSpc>
              <a:spcBef>
                <a:spcPts val="0"/>
              </a:spcBef>
            </a:pPr>
            <a:r>
              <a:rPr lang="en-US" altLang="zh-CN" b="1" dirty="0">
                <a:sym typeface="+mn-ea"/>
              </a:rPr>
              <a:t>Para</a:t>
            </a:r>
            <a:r>
              <a:rPr lang="en-US" altLang="zh-CN" b="1" dirty="0" smtClean="0">
                <a:sym typeface="+mn-ea"/>
              </a:rPr>
              <a:t>. 3   If r</a:t>
            </a:r>
            <a:r>
              <a:rPr lang="en-US" altLang="zh-CN" b="1" dirty="0"/>
              <a:t>obots will </a:t>
            </a:r>
            <a:r>
              <a:rPr lang="en-US" altLang="zh-CN" b="1" dirty="0">
                <a:solidFill>
                  <a:srgbClr val="00B050"/>
                </a:solidFill>
              </a:rPr>
              <a:t>think or talk like humans</a:t>
            </a:r>
            <a:r>
              <a:rPr lang="en-US" altLang="zh-CN" b="1" dirty="0"/>
              <a:t> </a:t>
            </a:r>
            <a:r>
              <a:rPr lang="en-US" altLang="zh-CN" b="1" dirty="0">
                <a:solidFill>
                  <a:srgbClr val="00B050"/>
                </a:solidFill>
              </a:rPr>
              <a:t>in the future</a:t>
            </a:r>
            <a:r>
              <a:rPr lang="en-US" altLang="zh-CN" b="1" dirty="0"/>
              <a:t>.</a:t>
            </a:r>
            <a:endParaRPr lang="en-US" altLang="zh-CN" b="1" dirty="0"/>
          </a:p>
          <a:p>
            <a:pPr marL="1795780" indent="-1795780" eaLnBrk="1" hangingPunct="1">
              <a:lnSpc>
                <a:spcPct val="120000"/>
              </a:lnSpc>
              <a:spcBef>
                <a:spcPts val="0"/>
              </a:spcBef>
            </a:pPr>
            <a:r>
              <a:rPr lang="en-US" altLang="zh-CN" b="1" dirty="0">
                <a:solidFill>
                  <a:srgbClr val="FF0000"/>
                </a:solidFill>
                <a:sym typeface="+mn-ea"/>
              </a:rPr>
              <a:t>James White</a:t>
            </a:r>
            <a:r>
              <a:rPr lang="en-US" altLang="zh-CN" b="1" dirty="0">
                <a:sym typeface="+mn-ea"/>
              </a:rPr>
              <a:t> </a:t>
            </a:r>
            <a:r>
              <a:rPr lang="en-US" altLang="zh-CN" b="1" dirty="0">
                <a:solidFill>
                  <a:srgbClr val="FF0000"/>
                </a:solidFill>
                <a:sym typeface="+mn-ea"/>
              </a:rPr>
              <a:t>thinks they won’t, but many scientists thinks they will.</a:t>
            </a:r>
            <a:endParaRPr lang="en-US" altLang="zh-CN" b="1" dirty="0"/>
          </a:p>
          <a:p>
            <a:pPr eaLnBrk="1" hangingPunct="1">
              <a:lnSpc>
                <a:spcPct val="120000"/>
              </a:lnSpc>
              <a:spcBef>
                <a:spcPts val="0"/>
              </a:spcBef>
            </a:pPr>
            <a:r>
              <a:rPr lang="en-US" altLang="zh-CN" b="1" dirty="0">
                <a:sym typeface="+mn-ea"/>
              </a:rPr>
              <a:t>Para</a:t>
            </a:r>
            <a:r>
              <a:rPr lang="en-US" altLang="zh-CN" b="1" dirty="0" smtClean="0">
                <a:sym typeface="+mn-ea"/>
              </a:rPr>
              <a:t>. 4   </a:t>
            </a:r>
            <a:r>
              <a:rPr lang="en-US" altLang="zh-CN" b="1" dirty="0" smtClean="0"/>
              <a:t> What</a:t>
            </a:r>
            <a:r>
              <a:rPr lang="en-US" altLang="zh-CN" b="1" dirty="0"/>
              <a:t> robots </a:t>
            </a:r>
            <a:r>
              <a:rPr lang="en-US" altLang="zh-CN" b="1" dirty="0">
                <a:solidFill>
                  <a:srgbClr val="00B050"/>
                </a:solidFill>
              </a:rPr>
              <a:t>will be like</a:t>
            </a:r>
            <a:r>
              <a:rPr lang="en-US" altLang="zh-CN" b="1" dirty="0"/>
              <a:t> </a:t>
            </a:r>
            <a:r>
              <a:rPr lang="en-US" altLang="zh-CN" b="1" dirty="0">
                <a:solidFill>
                  <a:srgbClr val="00B050"/>
                </a:solidFill>
              </a:rPr>
              <a:t>in the future</a:t>
            </a:r>
            <a:r>
              <a:rPr lang="en-US" altLang="zh-CN" b="1" dirty="0"/>
              <a:t>.</a:t>
            </a:r>
            <a:endParaRPr lang="en-US" altLang="zh-CN" b="1" dirty="0"/>
          </a:p>
          <a:p>
            <a:pPr eaLnBrk="1" hangingPunct="1">
              <a:lnSpc>
                <a:spcPct val="120000"/>
              </a:lnSpc>
              <a:spcBef>
                <a:spcPts val="0"/>
              </a:spcBef>
            </a:pPr>
            <a:r>
              <a:rPr lang="en-US" altLang="zh-CN" b="1" dirty="0" smtClean="0">
                <a:solidFill>
                  <a:srgbClr val="FF0000"/>
                </a:solidFill>
              </a:rPr>
              <a:t>There will be more robots and</a:t>
            </a:r>
            <a:r>
              <a:rPr lang="en-US" altLang="zh-CN" b="1" dirty="0" smtClean="0"/>
              <a:t> </a:t>
            </a:r>
            <a:r>
              <a:rPr lang="en-US" altLang="zh-CN" b="1" dirty="0">
                <a:solidFill>
                  <a:srgbClr val="FF0000"/>
                </a:solidFill>
                <a:sym typeface="+mn-ea"/>
              </a:rPr>
              <a:t>they will have many different shapes.</a:t>
            </a:r>
            <a:endParaRPr lang="en-US" altLang="zh-CN" b="1" dirty="0"/>
          </a:p>
          <a:p>
            <a:pPr eaLnBrk="1" hangingPunct="1">
              <a:lnSpc>
                <a:spcPct val="120000"/>
              </a:lnSpc>
              <a:spcBef>
                <a:spcPts val="0"/>
              </a:spcBef>
            </a:pPr>
            <a:r>
              <a:rPr lang="en-US" altLang="zh-CN" b="1" dirty="0" smtClean="0"/>
              <a:t>         </a:t>
            </a:r>
            <a:endParaRPr lang="en-US" altLang="zh-CN" b="1" dirty="0"/>
          </a:p>
        </p:txBody>
      </p:sp>
      <p:sp>
        <p:nvSpPr>
          <p:cNvPr id="3" name="矩形 2"/>
          <p:cNvSpPr/>
          <p:nvPr/>
        </p:nvSpPr>
        <p:spPr>
          <a:xfrm>
            <a:off x="4152265" y="116840"/>
            <a:ext cx="3655060" cy="1014730"/>
          </a:xfrm>
          <a:prstGeom prst="rect">
            <a:avLst/>
          </a:prstGeom>
          <a:noFill/>
          <a:ln>
            <a:noFill/>
          </a:ln>
        </p:spPr>
        <p:txBody>
          <a:bodyPr wrap="none" rtlCol="0" anchor="t">
            <a:spAutoFit/>
          </a:bodyPr>
          <a:p>
            <a:pPr algn="ctr"/>
            <a:r>
              <a:rPr lang="en-US" altLang="zh-CN" sz="6000" b="1">
                <a:ln w="22225">
                  <a:solidFill>
                    <a:schemeClr val="accent2"/>
                  </a:solidFill>
                  <a:prstDash val="solid"/>
                </a:ln>
                <a:solidFill>
                  <a:schemeClr val="accent2">
                    <a:lumMod val="40000"/>
                    <a:lumOff val="60000"/>
                  </a:schemeClr>
                </a:solidFill>
                <a:effectLst/>
              </a:rPr>
              <a:t>Summary</a:t>
            </a:r>
            <a:endParaRPr lang="en-US" altLang="zh-CN" sz="6000" b="1">
              <a:ln w="22225">
                <a:solidFill>
                  <a:schemeClr val="accent2"/>
                </a:solidFill>
                <a:prstDash val="solid"/>
              </a:ln>
              <a:solidFill>
                <a:schemeClr val="accent2">
                  <a:lumMod val="40000"/>
                  <a:lumOff val="60000"/>
                </a:schemeClr>
              </a:solidFill>
              <a:effectLst/>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639616" y="2276872"/>
            <a:ext cx="6176910" cy="3780516"/>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6320" y="320286"/>
            <a:ext cx="2645958" cy="199464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333" y="717533"/>
            <a:ext cx="3419475" cy="12001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966992"/>
            <a:ext cx="2646878" cy="584775"/>
          </a:xfrm>
          <a:prstGeom prst="rect">
            <a:avLst/>
          </a:prstGeom>
        </p:spPr>
        <p:txBody>
          <a:bodyPr wrap="none">
            <a:spAutoFit/>
          </a:bodyPr>
          <a:lstStyle/>
          <a:p>
            <a:r>
              <a:rPr lang="en-US" altLang="zh-CN" dirty="0">
                <a:solidFill>
                  <a:srgbClr val="0000FF"/>
                </a:solidFill>
              </a:rPr>
              <a:t>【</a:t>
            </a:r>
            <a:r>
              <a:rPr lang="zh-CN" altLang="en-US" b="1" dirty="0">
                <a:solidFill>
                  <a:srgbClr val="0000FF"/>
                </a:solidFill>
              </a:rPr>
              <a:t>谋篇布局</a:t>
            </a:r>
            <a:r>
              <a:rPr lang="en-US" altLang="zh-CN" dirty="0">
                <a:solidFill>
                  <a:srgbClr val="0000FF"/>
                </a:solidFill>
              </a:rPr>
              <a:t>】</a:t>
            </a:r>
            <a:endParaRPr lang="zh-CN" altLang="en-US" dirty="0">
              <a:solidFill>
                <a:srgbClr val="0000FF"/>
              </a:solidFill>
            </a:endParaRPr>
          </a:p>
        </p:txBody>
      </p:sp>
      <p:sp>
        <p:nvSpPr>
          <p:cNvPr id="5" name="文本框 4"/>
          <p:cNvSpPr txBox="1"/>
          <p:nvPr/>
        </p:nvSpPr>
        <p:spPr>
          <a:xfrm>
            <a:off x="3215680" y="137537"/>
            <a:ext cx="1656184" cy="246221"/>
          </a:xfrm>
          <a:prstGeom prst="rect">
            <a:avLst/>
          </a:prstGeom>
          <a:solidFill>
            <a:schemeClr val="bg1"/>
          </a:solidFill>
        </p:spPr>
        <p:txBody>
          <a:bodyPr wrap="square" rtlCol="0">
            <a:spAutoFit/>
          </a:bodyPr>
          <a:lstStyle/>
          <a:p>
            <a:r>
              <a:rPr lang="en-US" altLang="zh-CN" sz="1000" dirty="0" smtClean="0"/>
              <a:t>                           </a:t>
            </a:r>
            <a:endParaRPr lang="zh-CN" altLang="en-US" sz="1000" dirty="0"/>
          </a:p>
        </p:txBody>
      </p:sp>
      <p:grpSp>
        <p:nvGrpSpPr>
          <p:cNvPr id="6" name="组合 5"/>
          <p:cNvGrpSpPr/>
          <p:nvPr/>
        </p:nvGrpSpPr>
        <p:grpSpPr>
          <a:xfrm>
            <a:off x="2423592" y="137537"/>
            <a:ext cx="9577064" cy="6439204"/>
            <a:chOff x="2495600" y="514181"/>
            <a:chExt cx="9361040" cy="6062560"/>
          </a:xfrm>
        </p:grpSpPr>
        <p:pic>
          <p:nvPicPr>
            <p:cNvPr id="4" name="图片 3"/>
            <p:cNvPicPr>
              <a:picLocks noChangeAspect="1"/>
            </p:cNvPicPr>
            <p:nvPr/>
          </p:nvPicPr>
          <p:blipFill rotWithShape="1">
            <a:blip r:embed="rId2"/>
            <a:srcRect r="1515"/>
            <a:stretch>
              <a:fillRect/>
            </a:stretch>
          </p:blipFill>
          <p:spPr>
            <a:xfrm>
              <a:off x="2495600" y="548680"/>
              <a:ext cx="9361040" cy="6028061"/>
            </a:xfrm>
            <a:prstGeom prst="rect">
              <a:avLst/>
            </a:prstGeom>
          </p:spPr>
        </p:pic>
        <p:pic>
          <p:nvPicPr>
            <p:cNvPr id="2" name="图片 1"/>
            <p:cNvPicPr>
              <a:picLocks noChangeAspect="1"/>
            </p:cNvPicPr>
            <p:nvPr/>
          </p:nvPicPr>
          <p:blipFill>
            <a:blip r:embed="rId3"/>
            <a:stretch>
              <a:fillRect/>
            </a:stretch>
          </p:blipFill>
          <p:spPr>
            <a:xfrm>
              <a:off x="2999656" y="514181"/>
              <a:ext cx="1872208" cy="148785"/>
            </a:xfrm>
            <a:prstGeom prst="rect">
              <a:avLst/>
            </a:prstGeom>
          </p:spPr>
        </p:pic>
      </p:gr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08" y="548679"/>
            <a:ext cx="2469570" cy="8045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07368" y="404664"/>
            <a:ext cx="11161240" cy="6133282"/>
          </a:xfrm>
          <a:prstGeom prst="rect">
            <a:avLst/>
          </a:prstGeom>
        </p:spPr>
        <p:txBody>
          <a:bodyPr wrap="square">
            <a:spAutoFit/>
          </a:bodyPr>
          <a:lstStyle/>
          <a:p>
            <a:pPr>
              <a:lnSpc>
                <a:spcPct val="120000"/>
              </a:lnSpc>
            </a:pPr>
            <a:r>
              <a:rPr lang="en-US" altLang="zh-CN" sz="3000" b="1" dirty="0">
                <a:solidFill>
                  <a:srgbClr val="0000FF"/>
                </a:solidFill>
              </a:rPr>
              <a:t>【</a:t>
            </a:r>
            <a:r>
              <a:rPr lang="zh-CN" altLang="en-US" sz="3000" b="1" dirty="0">
                <a:solidFill>
                  <a:srgbClr val="0000FF"/>
                </a:solidFill>
              </a:rPr>
              <a:t>点</a:t>
            </a:r>
            <a:r>
              <a:rPr lang="zh-CN" altLang="en-US" sz="3000" b="1" dirty="0" smtClean="0">
                <a:solidFill>
                  <a:srgbClr val="0000FF"/>
                </a:solidFill>
              </a:rPr>
              <a:t>评</a:t>
            </a:r>
            <a:r>
              <a:rPr lang="en-US" altLang="zh-CN" sz="3000" b="1" dirty="0" smtClean="0">
                <a:solidFill>
                  <a:srgbClr val="0000FF"/>
                </a:solidFill>
              </a:rPr>
              <a:t>】</a:t>
            </a:r>
            <a:endParaRPr lang="en-US" altLang="zh-CN" sz="3000" b="1" dirty="0">
              <a:solidFill>
                <a:srgbClr val="0000FF"/>
              </a:solidFill>
            </a:endParaRPr>
          </a:p>
          <a:p>
            <a:pPr marL="444500" indent="-444500">
              <a:lnSpc>
                <a:spcPct val="120000"/>
              </a:lnSpc>
            </a:pPr>
            <a:r>
              <a:rPr lang="en-US" altLang="zh-CN" sz="3000" b="1" dirty="0"/>
              <a:t>1. </a:t>
            </a:r>
            <a:r>
              <a:rPr lang="zh-CN" altLang="en-US" sz="3000" b="1" dirty="0"/>
              <a:t>内容：本文的作者充分发挥了想象力，将自己</a:t>
            </a:r>
            <a:r>
              <a:rPr lang="en-US" altLang="zh-CN" sz="3000" b="1" dirty="0"/>
              <a:t>20</a:t>
            </a:r>
            <a:r>
              <a:rPr lang="zh-CN" altLang="en-US" sz="3000" b="1" dirty="0"/>
              <a:t>年后的生活清晰地展示到读者眼前，从工作、居住环境、业余活动三方面进行畅想，井然有序；且不是泛泛而谈，而是有细节支撑。比如在介绍未来居住的地方是昆明时，不是单薄地只说个地名，而是给出了理由，使短文的内容丰富饱满</a:t>
            </a:r>
            <a:r>
              <a:rPr lang="zh-CN" altLang="en-US" sz="3000" b="1" dirty="0" smtClean="0"/>
              <a:t>。</a:t>
            </a:r>
            <a:endParaRPr lang="zh-CN" altLang="en-US" sz="3000" b="1" dirty="0"/>
          </a:p>
          <a:p>
            <a:pPr marL="363855" indent="-363855">
              <a:lnSpc>
                <a:spcPct val="120000"/>
              </a:lnSpc>
            </a:pPr>
            <a:r>
              <a:rPr lang="en-US" altLang="zh-CN" sz="3000" b="1" dirty="0"/>
              <a:t>2. </a:t>
            </a:r>
            <a:r>
              <a:rPr lang="zh-CN" altLang="en-US" sz="3000" b="1" dirty="0"/>
              <a:t>语言：本文在描述自己</a:t>
            </a:r>
            <a:r>
              <a:rPr lang="en-US" altLang="zh-CN" sz="3000" b="1" dirty="0"/>
              <a:t>20</a:t>
            </a:r>
            <a:r>
              <a:rPr lang="zh-CN" altLang="en-US" sz="3000" b="1" dirty="0"/>
              <a:t>年后的生活时多次用到句型</a:t>
            </a:r>
            <a:r>
              <a:rPr lang="en-US" altLang="zh-CN" sz="3000" b="1" dirty="0"/>
              <a:t>I will ...</a:t>
            </a:r>
            <a:r>
              <a:rPr lang="zh-CN" altLang="en-US" sz="3000" b="1" dirty="0"/>
              <a:t>，这种结构的重复使用可以使文章连贯。另外，本文从不同角度畅想未来生活，用</a:t>
            </a:r>
            <a:r>
              <a:rPr lang="en-US" altLang="zh-CN" sz="3000" b="1" dirty="0"/>
              <a:t>and, then, what’s more</a:t>
            </a:r>
            <a:r>
              <a:rPr lang="zh-CN" altLang="en-US" sz="3000" b="1" dirty="0"/>
              <a:t>等表示语义增进，以使行文过渡自然、流畅。最后一段运用了比较级句型，总结全文，表达了对未来美好生活的憧憬。</a:t>
            </a:r>
            <a:endParaRPr lang="zh-CN" altLang="en-US" sz="30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620688"/>
            <a:ext cx="2232248" cy="725731"/>
          </a:xfrm>
          <a:prstGeom prst="rect">
            <a:avLst/>
          </a:prstGeom>
        </p:spPr>
      </p:pic>
      <p:sp>
        <p:nvSpPr>
          <p:cNvPr id="4" name="矩形 3"/>
          <p:cNvSpPr/>
          <p:nvPr/>
        </p:nvSpPr>
        <p:spPr>
          <a:xfrm>
            <a:off x="580056" y="1346419"/>
            <a:ext cx="11234166" cy="4819781"/>
          </a:xfrm>
          <a:prstGeom prst="rect">
            <a:avLst/>
          </a:prstGeom>
        </p:spPr>
        <p:txBody>
          <a:bodyPr wrap="square">
            <a:spAutoFit/>
          </a:bodyPr>
          <a:lstStyle/>
          <a:p>
            <a:pPr marL="0" indent="0" eaLnBrk="1" hangingPunct="1">
              <a:lnSpc>
                <a:spcPct val="120000"/>
              </a:lnSpc>
              <a:spcBef>
                <a:spcPts val="0"/>
              </a:spcBef>
            </a:pPr>
            <a:r>
              <a:rPr kumimoji="1" lang="en-US" altLang="zh-CN" b="1" dirty="0">
                <a:cs typeface="Times New Roman" panose="02020603050405020304" pitchFamily="18" charset="0"/>
              </a:rPr>
              <a:t>In 20 years, I think I'll be a teacher. I'll live in Xi'an, because it's a wonderful city. Lots of people from China and other countries visit that city, so I'll meet lots of interesting people. I'll live in an apartment near my school so </a:t>
            </a:r>
            <a:r>
              <a:rPr kumimoji="1" lang="en-US" altLang="zh-CN" b="1" dirty="0" smtClean="0">
                <a:cs typeface="Times New Roman" panose="02020603050405020304" pitchFamily="18" charset="0"/>
              </a:rPr>
              <a:t>I </a:t>
            </a:r>
            <a:r>
              <a:rPr kumimoji="1" lang="en-US" altLang="zh-CN" b="1" dirty="0">
                <a:cs typeface="Times New Roman" panose="02020603050405020304" pitchFamily="18" charset="0"/>
              </a:rPr>
              <a:t>don't have to travel much. I may have more free time, so </a:t>
            </a:r>
            <a:r>
              <a:rPr kumimoji="1" lang="en-US" altLang="zh-CN" b="1" dirty="0" smtClean="0">
                <a:cs typeface="Times New Roman" panose="02020603050405020304" pitchFamily="18" charset="0"/>
              </a:rPr>
              <a:t>I'll </a:t>
            </a:r>
            <a:r>
              <a:rPr kumimoji="1" lang="en-US" altLang="zh-CN" b="1" dirty="0">
                <a:cs typeface="Times New Roman" panose="02020603050405020304" pitchFamily="18" charset="0"/>
              </a:rPr>
              <a:t>spend more time with my friends. I'll see them on the weekend and we'll play soccer every Saturday. We'll also do some other interesting activities together, such as hiking in the national parks.</a:t>
            </a:r>
            <a:endParaRPr kumimoji="1" lang="en-US" altLang="zh-CN" b="1"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479376" y="908720"/>
            <a:ext cx="11233248"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dirty="0"/>
              <a:t>1.</a:t>
            </a:r>
            <a:r>
              <a:rPr kumimoji="1" lang="en-US" altLang="zh-CN" b="1" dirty="0">
                <a:solidFill>
                  <a:srgbClr val="FF00FF"/>
                </a:solidFill>
              </a:rPr>
              <a:t> </a:t>
            </a:r>
            <a:r>
              <a:rPr kumimoji="1" lang="en-US" altLang="zh-CN" b="1" dirty="0">
                <a:solidFill>
                  <a:srgbClr val="FF0000"/>
                </a:solidFill>
              </a:rPr>
              <a:t>be: </a:t>
            </a:r>
            <a:r>
              <a:rPr kumimoji="1" lang="en-US" altLang="zh-CN" b="1" dirty="0"/>
              <a:t>like</a:t>
            </a:r>
            <a:r>
              <a:rPr kumimoji="1" lang="zh-CN" altLang="en-US" b="1" dirty="0"/>
              <a:t>介词，像，因此本句中缺少</a:t>
            </a:r>
            <a:r>
              <a:rPr kumimoji="1" lang="en-US" altLang="zh-CN" b="1" dirty="0"/>
              <a:t>be</a:t>
            </a:r>
            <a:r>
              <a:rPr kumimoji="1" lang="zh-CN" altLang="en-US" b="1" dirty="0"/>
              <a:t>动词，句中有情态动词</a:t>
            </a:r>
            <a:r>
              <a:rPr kumimoji="1" lang="en-US" altLang="zh-CN" b="1" dirty="0"/>
              <a:t>will</a:t>
            </a:r>
            <a:r>
              <a:rPr kumimoji="1" lang="zh-CN" altLang="en-US" b="1" dirty="0"/>
              <a:t>，应用</a:t>
            </a:r>
            <a:r>
              <a:rPr kumimoji="1" lang="en-US" altLang="zh-CN" b="1" dirty="0"/>
              <a:t>be</a:t>
            </a:r>
            <a:r>
              <a:rPr kumimoji="1" lang="zh-CN" altLang="en-US" b="1" dirty="0"/>
              <a:t>动词的原形。</a:t>
            </a:r>
            <a:endParaRPr kumimoji="1" lang="en-US" altLang="zh-CN" b="1" dirty="0"/>
          </a:p>
        </p:txBody>
      </p:sp>
      <p:sp>
        <p:nvSpPr>
          <p:cNvPr id="5" name="Text Box 4"/>
          <p:cNvSpPr txBox="1">
            <a:spLocks noChangeArrowheads="1"/>
          </p:cNvSpPr>
          <p:nvPr/>
        </p:nvSpPr>
        <p:spPr bwMode="auto">
          <a:xfrm>
            <a:off x="479376" y="2775235"/>
            <a:ext cx="11089232"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005205" indent="-285750" eaLnBrk="0" hangingPunct="0">
              <a:defRPr sz="3200">
                <a:solidFill>
                  <a:schemeClr val="tx1"/>
                </a:solidFill>
                <a:latin typeface="Times New Roman" panose="02020603050405020304" pitchFamily="18" charset="0"/>
                <a:ea typeface="宋体" panose="02010600030101010101" pitchFamily="2" charset="-122"/>
              </a:defRPr>
            </a:lvl2pPr>
            <a:lvl3pPr marL="1412875" indent="-228600" eaLnBrk="0" hangingPunct="0">
              <a:defRPr sz="3200">
                <a:solidFill>
                  <a:schemeClr val="tx1"/>
                </a:solidFill>
                <a:latin typeface="Times New Roman" panose="02020603050405020304" pitchFamily="18" charset="0"/>
                <a:ea typeface="宋体" panose="02010600030101010101" pitchFamily="2" charset="-122"/>
              </a:defRPr>
            </a:lvl3pPr>
            <a:lvl4pPr marL="1821180" indent="-228600" eaLnBrk="0" hangingPunct="0">
              <a:defRPr sz="3200">
                <a:solidFill>
                  <a:schemeClr val="tx1"/>
                </a:solidFill>
                <a:latin typeface="Times New Roman" panose="02020603050405020304" pitchFamily="18" charset="0"/>
                <a:ea typeface="宋体" panose="02010600030101010101" pitchFamily="2" charset="-122"/>
              </a:defRPr>
            </a:lvl4pPr>
            <a:lvl5pPr marL="2228850" indent="-228600" eaLnBrk="0" hangingPunct="0">
              <a:defRPr sz="3200">
                <a:solidFill>
                  <a:schemeClr val="tx1"/>
                </a:solidFill>
                <a:latin typeface="Times New Roman" panose="02020603050405020304" pitchFamily="18" charset="0"/>
                <a:ea typeface="宋体" panose="02010600030101010101" pitchFamily="2" charset="-122"/>
              </a:defRPr>
            </a:lvl5pPr>
            <a:lvl6pPr marL="26860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1432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6004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576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3.</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will, Will: </a:t>
            </a:r>
            <a:r>
              <a:rPr lang="zh-CN" altLang="en-US" b="1" dirty="0">
                <a:cs typeface="Times New Roman" panose="02020603050405020304" pitchFamily="18" charset="0"/>
              </a:rPr>
              <a:t>我会像你一样漂亮吗？我会成为一名飞行员吗？用一般将来时。</a:t>
            </a:r>
            <a:endParaRPr lang="en-US" altLang="zh-CN" b="1" dirty="0">
              <a:cs typeface="Times New Roman" panose="02020603050405020304" pitchFamily="18" charset="0"/>
            </a:endParaRPr>
          </a:p>
        </p:txBody>
      </p:sp>
      <p:sp>
        <p:nvSpPr>
          <p:cNvPr id="7" name="Text Box 6"/>
          <p:cNvSpPr txBox="1">
            <a:spLocks noChangeArrowheads="1"/>
          </p:cNvSpPr>
          <p:nvPr/>
        </p:nvSpPr>
        <p:spPr bwMode="auto">
          <a:xfrm>
            <a:off x="479376" y="2091971"/>
            <a:ext cx="1123324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005205" indent="-285750" eaLnBrk="0" hangingPunct="0">
              <a:defRPr sz="3200">
                <a:solidFill>
                  <a:schemeClr val="tx1"/>
                </a:solidFill>
                <a:latin typeface="Times New Roman" panose="02020603050405020304" pitchFamily="18" charset="0"/>
                <a:ea typeface="宋体" panose="02010600030101010101" pitchFamily="2" charset="-122"/>
              </a:defRPr>
            </a:lvl2pPr>
            <a:lvl3pPr marL="1412875" indent="-228600" eaLnBrk="0" hangingPunct="0">
              <a:defRPr sz="3200">
                <a:solidFill>
                  <a:schemeClr val="tx1"/>
                </a:solidFill>
                <a:latin typeface="Times New Roman" panose="02020603050405020304" pitchFamily="18" charset="0"/>
                <a:ea typeface="宋体" panose="02010600030101010101" pitchFamily="2" charset="-122"/>
              </a:defRPr>
            </a:lvl3pPr>
            <a:lvl4pPr marL="1821180" indent="-228600" eaLnBrk="0" hangingPunct="0">
              <a:defRPr sz="3200">
                <a:solidFill>
                  <a:schemeClr val="tx1"/>
                </a:solidFill>
                <a:latin typeface="Times New Roman" panose="02020603050405020304" pitchFamily="18" charset="0"/>
                <a:ea typeface="宋体" panose="02010600030101010101" pitchFamily="2" charset="-122"/>
              </a:defRPr>
            </a:lvl4pPr>
            <a:lvl5pPr marL="2228850" indent="-228600" eaLnBrk="0" hangingPunct="0">
              <a:defRPr sz="3200">
                <a:solidFill>
                  <a:schemeClr val="tx1"/>
                </a:solidFill>
                <a:latin typeface="Times New Roman" panose="02020603050405020304" pitchFamily="18" charset="0"/>
                <a:ea typeface="宋体" panose="02010600030101010101" pitchFamily="2" charset="-122"/>
              </a:defRPr>
            </a:lvl5pPr>
            <a:lvl6pPr marL="26860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1432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6004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576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2.</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like: </a:t>
            </a:r>
            <a:r>
              <a:rPr lang="zh-CN" altLang="en-US" b="1" dirty="0">
                <a:cs typeface="Times New Roman" panose="02020603050405020304" pitchFamily="18" charset="0"/>
              </a:rPr>
              <a:t>没有人知道将来会是怎么样？本句缺少介词，用</a:t>
            </a:r>
            <a:r>
              <a:rPr lang="en-US" altLang="zh-CN" b="1" dirty="0">
                <a:cs typeface="Times New Roman" panose="02020603050405020304" pitchFamily="18" charset="0"/>
              </a:rPr>
              <a:t>like</a:t>
            </a:r>
            <a:r>
              <a:rPr lang="zh-CN" altLang="en-US" b="1" dirty="0">
                <a:cs typeface="Times New Roman" panose="02020603050405020304" pitchFamily="18" charset="0"/>
              </a:rPr>
              <a:t>。</a:t>
            </a:r>
            <a:endParaRPr lang="en-US" altLang="zh-CN" b="1" dirty="0">
              <a:cs typeface="Times New Roman" panose="02020603050405020304" pitchFamily="18" charset="0"/>
            </a:endParaRPr>
          </a:p>
        </p:txBody>
      </p:sp>
      <p:sp>
        <p:nvSpPr>
          <p:cNvPr id="3" name="矩形 2"/>
          <p:cNvSpPr/>
          <p:nvPr/>
        </p:nvSpPr>
        <p:spPr>
          <a:xfrm>
            <a:off x="911424" y="207617"/>
            <a:ext cx="1316386" cy="769441"/>
          </a:xfrm>
          <a:prstGeom prst="rect">
            <a:avLst/>
          </a:prstGeom>
          <a:noFill/>
        </p:spPr>
        <p:txBody>
          <a:bodyPr wrap="none" lIns="91440" tIns="45720" rIns="91440" bIns="45720">
            <a:spAutoFit/>
          </a:bodyPr>
          <a:lstStyle/>
          <a:p>
            <a:pPr algn="ctr"/>
            <a:r>
              <a:rPr lang="zh-CN" altLang="en-US" sz="4400" b="1" cap="none" spc="0" dirty="0" smtClean="0">
                <a:ln w="22225">
                  <a:solidFill>
                    <a:schemeClr val="accent2"/>
                  </a:solidFill>
                  <a:prstDash val="solid"/>
                </a:ln>
                <a:solidFill>
                  <a:schemeClr val="accent2">
                    <a:lumMod val="40000"/>
                    <a:lumOff val="60000"/>
                  </a:schemeClr>
                </a:solidFill>
                <a:effectLst/>
              </a:rPr>
              <a:t>解析</a:t>
            </a:r>
            <a:endParaRPr lang="zh-CN" altLang="en-US" sz="4400" b="1" cap="none" spc="0" dirty="0">
              <a:ln w="22225">
                <a:solidFill>
                  <a:schemeClr val="accent2"/>
                </a:solidFill>
                <a:prstDash val="solid"/>
              </a:ln>
              <a:solidFill>
                <a:schemeClr val="accent2">
                  <a:lumMod val="40000"/>
                  <a:lumOff val="60000"/>
                </a:schemeClr>
              </a:solidFill>
              <a:effectLst/>
            </a:endParaRPr>
          </a:p>
        </p:txBody>
      </p:sp>
      <p:sp>
        <p:nvSpPr>
          <p:cNvPr id="6" name="Text Box 7"/>
          <p:cNvSpPr txBox="1">
            <a:spLocks noChangeArrowheads="1"/>
          </p:cNvSpPr>
          <p:nvPr/>
        </p:nvSpPr>
        <p:spPr bwMode="auto">
          <a:xfrm>
            <a:off x="430777" y="4564400"/>
            <a:ext cx="11089232"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5.</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there, be: </a:t>
            </a:r>
            <a:r>
              <a:rPr lang="zh-CN" altLang="en-US" b="1" dirty="0">
                <a:cs typeface="Times New Roman" panose="02020603050405020304" pitchFamily="18" charset="0"/>
              </a:rPr>
              <a:t>但是你应当明白生活中既有好的也会有坏的事情，</a:t>
            </a:r>
            <a:r>
              <a:rPr lang="en-US" altLang="zh-CN" b="1" dirty="0">
                <a:cs typeface="Times New Roman" panose="02020603050405020304" pitchFamily="18" charset="0"/>
              </a:rPr>
              <a:t>there be</a:t>
            </a:r>
            <a:r>
              <a:rPr lang="zh-CN" altLang="en-US" b="1" dirty="0">
                <a:cs typeface="Times New Roman" panose="02020603050405020304" pitchFamily="18" charset="0"/>
              </a:rPr>
              <a:t>句型的一般将来时态。</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sp>
        <p:nvSpPr>
          <p:cNvPr id="8" name="Text Box 8"/>
          <p:cNvSpPr txBox="1">
            <a:spLocks noChangeArrowheads="1"/>
          </p:cNvSpPr>
          <p:nvPr/>
        </p:nvSpPr>
        <p:spPr bwMode="auto">
          <a:xfrm>
            <a:off x="430777" y="5770825"/>
            <a:ext cx="8136904"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6.</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will: </a:t>
            </a:r>
            <a:r>
              <a:rPr lang="zh-CN" altLang="en-US" b="1" dirty="0">
                <a:cs typeface="Times New Roman" panose="02020603050405020304" pitchFamily="18" charset="0"/>
              </a:rPr>
              <a:t>因为你将会帮助我。一般将来时态。</a:t>
            </a:r>
            <a:endParaRPr lang="en-US" altLang="zh-CN" b="1" dirty="0">
              <a:cs typeface="Times New Roman" panose="02020603050405020304" pitchFamily="18" charset="0"/>
            </a:endParaRPr>
          </a:p>
        </p:txBody>
      </p:sp>
      <p:sp>
        <p:nvSpPr>
          <p:cNvPr id="9" name="Text Box 6"/>
          <p:cNvSpPr txBox="1">
            <a:spLocks noChangeArrowheads="1"/>
          </p:cNvSpPr>
          <p:nvPr/>
        </p:nvSpPr>
        <p:spPr bwMode="auto">
          <a:xfrm>
            <a:off x="430777" y="3904310"/>
            <a:ext cx="9936783"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4.</a:t>
            </a:r>
            <a:r>
              <a:rPr lang="en-US" altLang="zh-CN" b="1" dirty="0">
                <a:solidFill>
                  <a:srgbClr val="FF00FF"/>
                </a:solidFill>
                <a:cs typeface="Times New Roman" panose="02020603050405020304" pitchFamily="18" charset="0"/>
              </a:rPr>
              <a:t> </a:t>
            </a:r>
            <a:r>
              <a:rPr lang="en-US" altLang="zh-CN" b="1" dirty="0">
                <a:solidFill>
                  <a:srgbClr val="FF0000"/>
                </a:solidFill>
                <a:cs typeface="Times New Roman" panose="02020603050405020304" pitchFamily="18" charset="0"/>
              </a:rPr>
              <a:t>can: </a:t>
            </a:r>
            <a:r>
              <a:rPr lang="zh-CN" altLang="en-US" b="1" dirty="0">
                <a:cs typeface="Times New Roman" panose="02020603050405020304" pitchFamily="18" charset="0"/>
              </a:rPr>
              <a:t>空格后是</a:t>
            </a:r>
            <a:r>
              <a:rPr lang="en-US" altLang="zh-CN" b="1" dirty="0">
                <a:cs typeface="Times New Roman" panose="02020603050405020304" pitchFamily="18" charset="0"/>
              </a:rPr>
              <a:t>be</a:t>
            </a:r>
            <a:r>
              <a:rPr lang="zh-CN" altLang="en-US" b="1" dirty="0">
                <a:cs typeface="Times New Roman" panose="02020603050405020304" pitchFamily="18" charset="0"/>
              </a:rPr>
              <a:t>动词原形，应用情态动词</a:t>
            </a:r>
            <a:r>
              <a:rPr lang="en-US" altLang="zh-CN" b="1" dirty="0">
                <a:cs typeface="Times New Roman" panose="02020603050405020304" pitchFamily="18" charset="0"/>
              </a:rPr>
              <a:t>can</a:t>
            </a:r>
            <a:r>
              <a:rPr lang="zh-CN" altLang="en-US" b="1" dirty="0">
                <a:cs typeface="Times New Roman" panose="02020603050405020304" pitchFamily="18" charset="0"/>
              </a:rPr>
              <a:t>，能够。</a:t>
            </a:r>
            <a:endParaRPr lang="en-US" altLang="zh-CN" b="1"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506741" y="2867457"/>
            <a:ext cx="3802402" cy="50405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Life in the future</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 name="矩形 2"/>
          <p:cNvSpPr/>
          <p:nvPr/>
        </p:nvSpPr>
        <p:spPr>
          <a:xfrm>
            <a:off x="1263502" y="1441755"/>
            <a:ext cx="1800200" cy="504056"/>
          </a:xfrm>
          <a:prstGeom prst="rect">
            <a:avLst/>
          </a:prstGeom>
          <a:solidFill>
            <a:srgbClr val="FBD5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latin typeface="Times New Roman" panose="02020603050405020304" pitchFamily="18" charset="0"/>
                <a:cs typeface="Times New Roman" panose="02020603050405020304" pitchFamily="18" charset="0"/>
              </a:rPr>
              <a:t>Jobs</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4" name="矩形 3"/>
          <p:cNvSpPr/>
          <p:nvPr/>
        </p:nvSpPr>
        <p:spPr>
          <a:xfrm>
            <a:off x="5061494" y="4313090"/>
            <a:ext cx="2686278" cy="504056"/>
          </a:xfrm>
          <a:prstGeom prst="rect">
            <a:avLst/>
          </a:prstGeom>
          <a:solidFill>
            <a:srgbClr val="FBD5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latin typeface="Times New Roman" panose="02020603050405020304" pitchFamily="18" charset="0"/>
                <a:cs typeface="Times New Roman" panose="02020603050405020304" pitchFamily="18" charset="0"/>
              </a:rPr>
              <a:t>Transportation</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567135" y="2193462"/>
            <a:ext cx="2216498" cy="1815882"/>
          </a:xfrm>
          <a:prstGeom prst="rect">
            <a:avLst/>
          </a:prstGeom>
          <a:noFill/>
          <a:ln w="19050">
            <a:solidFill>
              <a:srgbClr val="C00000"/>
            </a:solidFill>
          </a:ln>
        </p:spPr>
        <p:txBody>
          <a:bodyPr wrap="square" rtlCol="0">
            <a:spAutoFit/>
          </a:bodyPr>
          <a:lstStyle/>
          <a:p>
            <a:r>
              <a:rPr lang="en-US" altLang="zh-CN" sz="2800" b="1" dirty="0" smtClean="0"/>
              <a:t>astronaut, scientist, computer programmer</a:t>
            </a:r>
            <a:endParaRPr lang="zh-CN" altLang="en-US" sz="2800" b="1" dirty="0"/>
          </a:p>
        </p:txBody>
      </p:sp>
      <p:cxnSp>
        <p:nvCxnSpPr>
          <p:cNvPr id="11" name="直接箭头连接符 10"/>
          <p:cNvCxnSpPr>
            <a:stCxn id="3" idx="2"/>
            <a:endCxn id="7" idx="0"/>
          </p:cNvCxnSpPr>
          <p:nvPr/>
        </p:nvCxnSpPr>
        <p:spPr>
          <a:xfrm flipH="1">
            <a:off x="1675384" y="1945811"/>
            <a:ext cx="488218" cy="24765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2" idx="0"/>
            <a:endCxn id="3" idx="3"/>
          </p:cNvCxnSpPr>
          <p:nvPr/>
        </p:nvCxnSpPr>
        <p:spPr>
          <a:xfrm flipH="1" flipV="1">
            <a:off x="3063702" y="1693783"/>
            <a:ext cx="2344240" cy="1173674"/>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 idx="2"/>
            <a:endCxn id="4" idx="0"/>
          </p:cNvCxnSpPr>
          <p:nvPr/>
        </p:nvCxnSpPr>
        <p:spPr>
          <a:xfrm>
            <a:off x="5407942" y="3371513"/>
            <a:ext cx="996691" cy="941577"/>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37" y="224891"/>
            <a:ext cx="3528392" cy="1082040"/>
          </a:xfrm>
          <a:prstGeom prst="rect">
            <a:avLst/>
          </a:prstGeom>
        </p:spPr>
      </p:pic>
      <p:cxnSp>
        <p:nvCxnSpPr>
          <p:cNvPr id="37" name="直接箭头连接符 36"/>
          <p:cNvCxnSpPr>
            <a:stCxn id="4" idx="2"/>
            <a:endCxn id="38" idx="0"/>
          </p:cNvCxnSpPr>
          <p:nvPr/>
        </p:nvCxnSpPr>
        <p:spPr>
          <a:xfrm>
            <a:off x="6404633" y="4817146"/>
            <a:ext cx="0" cy="46452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325114" y="5281669"/>
            <a:ext cx="2159038" cy="954107"/>
          </a:xfrm>
          <a:prstGeom prst="rect">
            <a:avLst/>
          </a:prstGeom>
          <a:noFill/>
          <a:ln w="19050">
            <a:solidFill>
              <a:srgbClr val="C00000"/>
            </a:solidFill>
          </a:ln>
        </p:spPr>
        <p:txBody>
          <a:bodyPr wrap="square" rtlCol="0">
            <a:spAutoFit/>
          </a:bodyPr>
          <a:lstStyle/>
          <a:p>
            <a:r>
              <a:rPr lang="en-US" altLang="zh-CN" sz="2800" b="1" dirty="0" smtClean="0"/>
              <a:t>train, rocket, car, subway</a:t>
            </a:r>
            <a:endParaRPr lang="zh-CN" altLang="en-US" sz="2800" b="1" dirty="0"/>
          </a:p>
        </p:txBody>
      </p:sp>
      <p:sp>
        <p:nvSpPr>
          <p:cNvPr id="39" name="文本框 38"/>
          <p:cNvSpPr txBox="1"/>
          <p:nvPr/>
        </p:nvSpPr>
        <p:spPr>
          <a:xfrm>
            <a:off x="1811735" y="5203408"/>
            <a:ext cx="2159038" cy="1384995"/>
          </a:xfrm>
          <a:prstGeom prst="rect">
            <a:avLst/>
          </a:prstGeom>
          <a:noFill/>
          <a:ln w="19050">
            <a:solidFill>
              <a:srgbClr val="C00000"/>
            </a:solidFill>
          </a:ln>
        </p:spPr>
        <p:txBody>
          <a:bodyPr wrap="square" rtlCol="0">
            <a:spAutoFit/>
          </a:bodyPr>
          <a:lstStyle/>
          <a:p>
            <a:r>
              <a:rPr lang="en-US" altLang="zh-CN" sz="2800" b="1" dirty="0" smtClean="0"/>
              <a:t>house, apartment, space station</a:t>
            </a:r>
            <a:endParaRPr lang="zh-CN" altLang="en-US" sz="2800" b="1" dirty="0"/>
          </a:p>
        </p:txBody>
      </p:sp>
      <p:cxnSp>
        <p:nvCxnSpPr>
          <p:cNvPr id="40" name="直接箭头连接符 39"/>
          <p:cNvCxnSpPr>
            <a:stCxn id="41" idx="2"/>
            <a:endCxn id="39" idx="0"/>
          </p:cNvCxnSpPr>
          <p:nvPr/>
        </p:nvCxnSpPr>
        <p:spPr>
          <a:xfrm>
            <a:off x="2891254" y="4809668"/>
            <a:ext cx="0" cy="39374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548115" y="4305612"/>
            <a:ext cx="2686278" cy="504056"/>
          </a:xfrm>
          <a:prstGeom prst="rect">
            <a:avLst/>
          </a:prstGeom>
          <a:solidFill>
            <a:srgbClr val="FBD5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latin typeface="Times New Roman" panose="02020603050405020304" pitchFamily="18" charset="0"/>
                <a:cs typeface="Times New Roman" panose="02020603050405020304" pitchFamily="18" charset="0"/>
              </a:rPr>
              <a:t>Places</a:t>
            </a:r>
            <a:r>
              <a:rPr lang="zh-CN" altLang="en-US" sz="2800" b="1" dirty="0">
                <a:solidFill>
                  <a:schemeClr val="tx1"/>
                </a:solidFill>
                <a:latin typeface="Times New Roman" panose="02020603050405020304" pitchFamily="18" charset="0"/>
                <a:cs typeface="Times New Roman" panose="02020603050405020304" pitchFamily="18" charset="0"/>
              </a:rPr>
              <a:t> </a:t>
            </a:r>
            <a:r>
              <a:rPr lang="en-US" altLang="zh-CN" sz="2800" b="1" dirty="0" smtClean="0">
                <a:solidFill>
                  <a:schemeClr val="tx1"/>
                </a:solidFill>
                <a:latin typeface="Times New Roman" panose="02020603050405020304" pitchFamily="18" charset="0"/>
                <a:cs typeface="Times New Roman" panose="02020603050405020304" pitchFamily="18" charset="0"/>
              </a:rPr>
              <a:t>to live</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cxnSp>
        <p:nvCxnSpPr>
          <p:cNvPr id="42" name="直接箭头连接符 41"/>
          <p:cNvCxnSpPr>
            <a:stCxn id="2" idx="2"/>
          </p:cNvCxnSpPr>
          <p:nvPr/>
        </p:nvCxnSpPr>
        <p:spPr>
          <a:xfrm flipH="1">
            <a:off x="2935141" y="3371513"/>
            <a:ext cx="2472801" cy="934099"/>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574873" y="3795299"/>
            <a:ext cx="2291509" cy="2246769"/>
          </a:xfrm>
          <a:prstGeom prst="rect">
            <a:avLst/>
          </a:prstGeom>
          <a:noFill/>
          <a:ln w="19050">
            <a:solidFill>
              <a:srgbClr val="C00000"/>
            </a:solidFill>
          </a:ln>
        </p:spPr>
        <p:txBody>
          <a:bodyPr wrap="square" rtlCol="0">
            <a:spAutoFit/>
          </a:bodyPr>
          <a:lstStyle/>
          <a:p>
            <a:r>
              <a:rPr lang="en-US" altLang="zh-CN" sz="2800" b="1" dirty="0" smtClean="0"/>
              <a:t>planet, earth, sea, sky, tree, pollution, city, water, fresh air, building</a:t>
            </a:r>
            <a:endParaRPr lang="zh-CN" altLang="en-US" sz="2800" b="1" dirty="0"/>
          </a:p>
        </p:txBody>
      </p:sp>
      <p:cxnSp>
        <p:nvCxnSpPr>
          <p:cNvPr id="18" name="直接箭头连接符 17"/>
          <p:cNvCxnSpPr>
            <a:stCxn id="19" idx="2"/>
            <a:endCxn id="16" idx="0"/>
          </p:cNvCxnSpPr>
          <p:nvPr/>
        </p:nvCxnSpPr>
        <p:spPr>
          <a:xfrm flipH="1">
            <a:off x="9720628" y="3371513"/>
            <a:ext cx="11173" cy="42378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388662" y="2867457"/>
            <a:ext cx="2686278" cy="504056"/>
          </a:xfrm>
          <a:prstGeom prst="rect">
            <a:avLst/>
          </a:prstGeom>
          <a:solidFill>
            <a:srgbClr val="FBD5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latin typeface="Times New Roman" panose="02020603050405020304" pitchFamily="18" charset="0"/>
                <a:cs typeface="Times New Roman" panose="02020603050405020304" pitchFamily="18" charset="0"/>
              </a:rPr>
              <a:t>Environment</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cxnSp>
        <p:nvCxnSpPr>
          <p:cNvPr id="28" name="直接箭头连接符 27"/>
          <p:cNvCxnSpPr>
            <a:stCxn id="2" idx="3"/>
            <a:endCxn id="19" idx="1"/>
          </p:cNvCxnSpPr>
          <p:nvPr/>
        </p:nvCxnSpPr>
        <p:spPr>
          <a:xfrm>
            <a:off x="7309143" y="3119485"/>
            <a:ext cx="1079519" cy="0"/>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816080" y="620688"/>
            <a:ext cx="4970629" cy="954107"/>
          </a:xfrm>
          <a:prstGeom prst="rect">
            <a:avLst/>
          </a:prstGeom>
          <a:noFill/>
          <a:ln w="19050">
            <a:solidFill>
              <a:srgbClr val="C00000"/>
            </a:solidFill>
          </a:ln>
        </p:spPr>
        <p:txBody>
          <a:bodyPr wrap="square" rtlCol="0">
            <a:spAutoFit/>
          </a:bodyPr>
          <a:lstStyle/>
          <a:p>
            <a:r>
              <a:rPr lang="en-US" altLang="zh-CN" sz="2800" b="1" dirty="0" smtClean="0"/>
              <a:t>robot, free time, country, peace, school, money, computer</a:t>
            </a:r>
            <a:endParaRPr lang="zh-CN" altLang="en-US" sz="2800" b="1" dirty="0"/>
          </a:p>
        </p:txBody>
      </p:sp>
      <p:cxnSp>
        <p:nvCxnSpPr>
          <p:cNvPr id="35" name="直接箭头连接符 34"/>
          <p:cNvCxnSpPr>
            <a:stCxn id="36" idx="0"/>
            <a:endCxn id="34" idx="2"/>
          </p:cNvCxnSpPr>
          <p:nvPr/>
        </p:nvCxnSpPr>
        <p:spPr>
          <a:xfrm flipV="1">
            <a:off x="7021008" y="1574795"/>
            <a:ext cx="2280387" cy="2977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5677869" y="1872567"/>
            <a:ext cx="2686278" cy="504056"/>
          </a:xfrm>
          <a:prstGeom prst="rect">
            <a:avLst/>
          </a:prstGeom>
          <a:solidFill>
            <a:srgbClr val="FBD5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latin typeface="Times New Roman" panose="02020603050405020304" pitchFamily="18" charset="0"/>
                <a:cs typeface="Times New Roman" panose="02020603050405020304" pitchFamily="18" charset="0"/>
              </a:rPr>
              <a:t>Other aspects</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cxnSp>
        <p:nvCxnSpPr>
          <p:cNvPr id="43" name="直接箭头连接符 42"/>
          <p:cNvCxnSpPr>
            <a:stCxn id="2" idx="0"/>
            <a:endCxn id="36" idx="2"/>
          </p:cNvCxnSpPr>
          <p:nvPr/>
        </p:nvCxnSpPr>
        <p:spPr>
          <a:xfrm flipV="1">
            <a:off x="5407942" y="2376623"/>
            <a:ext cx="1613066" cy="490834"/>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7262731" y="1474953"/>
            <a:ext cx="1800200" cy="504056"/>
          </a:xfrm>
          <a:prstGeom prst="rect">
            <a:avLst/>
          </a:prstGeom>
          <a:solidFill>
            <a:srgbClr val="FBD5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latin typeface="Times New Roman" panose="02020603050405020304" pitchFamily="18" charset="0"/>
                <a:cs typeface="Times New Roman" panose="02020603050405020304" pitchFamily="18" charset="0"/>
              </a:rPr>
              <a:t>Structures</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35" name="文本框 34"/>
          <p:cNvSpPr txBox="1"/>
          <p:nvPr/>
        </p:nvSpPr>
        <p:spPr>
          <a:xfrm>
            <a:off x="4960955" y="2231037"/>
            <a:ext cx="6698393" cy="4053417"/>
          </a:xfrm>
          <a:prstGeom prst="rect">
            <a:avLst/>
          </a:prstGeom>
          <a:noFill/>
          <a:ln w="19050">
            <a:solidFill>
              <a:srgbClr val="C00000"/>
            </a:solidFill>
          </a:ln>
        </p:spPr>
        <p:txBody>
          <a:bodyPr wrap="square" rtlCol="0">
            <a:spAutoFit/>
          </a:bodyPr>
          <a:lstStyle/>
          <a:p>
            <a:pPr marL="446405" indent="-446405">
              <a:lnSpc>
                <a:spcPct val="110000"/>
              </a:lnSpc>
            </a:pPr>
            <a:r>
              <a:rPr lang="en-US" altLang="zh-CN" sz="2600" b="1" dirty="0" smtClean="0"/>
              <a:t>A: What will the future be like?</a:t>
            </a:r>
            <a:endParaRPr lang="en-US" altLang="zh-CN" sz="2600" b="1" dirty="0" smtClean="0"/>
          </a:p>
          <a:p>
            <a:pPr marL="446405" indent="-446405">
              <a:lnSpc>
                <a:spcPct val="110000"/>
              </a:lnSpc>
            </a:pPr>
            <a:r>
              <a:rPr lang="en-US" altLang="zh-CN" sz="2600" b="1" dirty="0" smtClean="0"/>
              <a:t>B: Cities will be more polluted. And there will be fewer trees.</a:t>
            </a:r>
            <a:endParaRPr lang="en-US" altLang="zh-CN" sz="2600" b="1" dirty="0" smtClean="0"/>
          </a:p>
          <a:p>
            <a:pPr marL="446405" indent="-446405">
              <a:lnSpc>
                <a:spcPct val="110000"/>
              </a:lnSpc>
            </a:pPr>
            <a:r>
              <a:rPr lang="en-US" altLang="zh-CN" sz="2600" b="1" dirty="0" smtClean="0"/>
              <a:t>A: Will people use money in 100 years?</a:t>
            </a:r>
            <a:endParaRPr lang="en-US" altLang="zh-CN" sz="2600" b="1" dirty="0" smtClean="0"/>
          </a:p>
          <a:p>
            <a:pPr marL="446405" indent="-446405">
              <a:lnSpc>
                <a:spcPct val="110000"/>
              </a:lnSpc>
            </a:pPr>
            <a:r>
              <a:rPr lang="en-US" altLang="zh-CN" sz="2600" b="1" dirty="0" smtClean="0"/>
              <a:t>B: No, they won’t. Everything will be free.</a:t>
            </a:r>
            <a:endParaRPr lang="en-US" altLang="zh-CN" sz="2600" b="1" dirty="0" smtClean="0"/>
          </a:p>
          <a:p>
            <a:pPr marL="446405" indent="-446405">
              <a:lnSpc>
                <a:spcPct val="110000"/>
              </a:lnSpc>
            </a:pPr>
            <a:r>
              <a:rPr lang="en-US" altLang="zh-CN" sz="2600" b="1" dirty="0" smtClean="0"/>
              <a:t>A: Will there be world peace?</a:t>
            </a:r>
            <a:endParaRPr lang="en-US" altLang="zh-CN" sz="2600" b="1" dirty="0" smtClean="0"/>
          </a:p>
          <a:p>
            <a:pPr marL="446405" indent="-446405">
              <a:lnSpc>
                <a:spcPct val="110000"/>
              </a:lnSpc>
            </a:pPr>
            <a:r>
              <a:rPr lang="en-US" altLang="zh-CN" sz="2600" b="1" dirty="0" smtClean="0"/>
              <a:t>B: Yes, I hope so. </a:t>
            </a:r>
            <a:endParaRPr lang="en-US" altLang="zh-CN" sz="2600" b="1" dirty="0" smtClean="0"/>
          </a:p>
          <a:p>
            <a:pPr>
              <a:lnSpc>
                <a:spcPct val="110000"/>
              </a:lnSpc>
            </a:pPr>
            <a:r>
              <a:rPr lang="en-US" altLang="zh-CN" sz="2600" b="1" dirty="0" smtClean="0"/>
              <a:t>Kids will study at home on computers. They won’t go to school.</a:t>
            </a:r>
            <a:endParaRPr lang="zh-CN" altLang="en-US" sz="2600" b="1" dirty="0"/>
          </a:p>
        </p:txBody>
      </p:sp>
      <p:cxnSp>
        <p:nvCxnSpPr>
          <p:cNvPr id="44" name="直接箭头连接符 43"/>
          <p:cNvCxnSpPr>
            <a:stCxn id="5" idx="2"/>
          </p:cNvCxnSpPr>
          <p:nvPr/>
        </p:nvCxnSpPr>
        <p:spPr>
          <a:xfrm>
            <a:off x="8162831" y="1979009"/>
            <a:ext cx="0" cy="257491"/>
          </a:xfrm>
          <a:prstGeom prst="straightConnector1">
            <a:avLst/>
          </a:prstGeom>
          <a:ln w="19050">
            <a:solidFill>
              <a:srgbClr val="9933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503712" y="476672"/>
            <a:ext cx="3802402" cy="50405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Times New Roman" panose="02020603050405020304" pitchFamily="18" charset="0"/>
                <a:cs typeface="Times New Roman" panose="02020603050405020304" pitchFamily="18" charset="0"/>
              </a:rPr>
              <a:t>Life in the future</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7" name="直接箭头连接符 6"/>
          <p:cNvCxnSpPr>
            <a:stCxn id="6" idx="2"/>
            <a:endCxn id="8" idx="0"/>
          </p:cNvCxnSpPr>
          <p:nvPr/>
        </p:nvCxnSpPr>
        <p:spPr>
          <a:xfrm flipH="1">
            <a:off x="2850022" y="980728"/>
            <a:ext cx="2554891" cy="1050752"/>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67804" y="2031480"/>
            <a:ext cx="1964436" cy="504056"/>
          </a:xfrm>
          <a:prstGeom prst="rect">
            <a:avLst/>
          </a:prstGeom>
          <a:solidFill>
            <a:srgbClr val="FBD5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latin typeface="Times New Roman" panose="02020603050405020304" pitchFamily="18" charset="0"/>
                <a:cs typeface="Times New Roman" panose="02020603050405020304" pitchFamily="18" charset="0"/>
              </a:rPr>
              <a:t>Predictions</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932941" y="2803753"/>
            <a:ext cx="3834163" cy="3173176"/>
          </a:xfrm>
          <a:prstGeom prst="rect">
            <a:avLst/>
          </a:prstGeom>
          <a:noFill/>
          <a:ln w="19050">
            <a:solidFill>
              <a:srgbClr val="C00000"/>
            </a:solidFill>
          </a:ln>
        </p:spPr>
        <p:txBody>
          <a:bodyPr wrap="square" rtlCol="0">
            <a:spAutoFit/>
          </a:bodyPr>
          <a:lstStyle/>
          <a:p>
            <a:pPr>
              <a:lnSpc>
                <a:spcPct val="110000"/>
              </a:lnSpc>
            </a:pPr>
            <a:r>
              <a:rPr lang="en-US" altLang="zh-CN" sz="2600" b="1" dirty="0" smtClean="0"/>
              <a:t>more/fewer:</a:t>
            </a:r>
            <a:endParaRPr lang="en-US" altLang="zh-CN" sz="2600" b="1" dirty="0" smtClean="0"/>
          </a:p>
          <a:p>
            <a:pPr>
              <a:lnSpc>
                <a:spcPct val="110000"/>
              </a:lnSpc>
            </a:pPr>
            <a:r>
              <a:rPr lang="en-US" altLang="zh-CN" sz="2600" b="1" dirty="0" smtClean="0"/>
              <a:t>job, people, robot, planet, car, city, building, tree</a:t>
            </a:r>
            <a:endParaRPr lang="en-US" altLang="zh-CN" sz="2600" b="1" dirty="0" smtClean="0"/>
          </a:p>
          <a:p>
            <a:pPr>
              <a:lnSpc>
                <a:spcPct val="110000"/>
              </a:lnSpc>
            </a:pPr>
            <a:r>
              <a:rPr lang="en-US" altLang="zh-CN" sz="2600" b="1" dirty="0" smtClean="0"/>
              <a:t>more/less:</a:t>
            </a:r>
            <a:endParaRPr lang="en-US" altLang="zh-CN" sz="2600" b="1" dirty="0" smtClean="0"/>
          </a:p>
          <a:p>
            <a:pPr>
              <a:lnSpc>
                <a:spcPct val="110000"/>
              </a:lnSpc>
            </a:pPr>
            <a:r>
              <a:rPr lang="en-US" altLang="zh-CN" sz="2600" b="1" dirty="0" smtClean="0"/>
              <a:t>pollution, fresh water, paper, clean air, free time, money</a:t>
            </a:r>
            <a:endParaRPr lang="zh-CN" altLang="en-US" sz="2600" b="1" dirty="0"/>
          </a:p>
        </p:txBody>
      </p:sp>
      <p:cxnSp>
        <p:nvCxnSpPr>
          <p:cNvPr id="10" name="直接箭头连接符 9"/>
          <p:cNvCxnSpPr>
            <a:stCxn id="8" idx="2"/>
            <a:endCxn id="9" idx="0"/>
          </p:cNvCxnSpPr>
          <p:nvPr/>
        </p:nvCxnSpPr>
        <p:spPr>
          <a:xfrm>
            <a:off x="2850022" y="2535536"/>
            <a:ext cx="1" cy="268217"/>
          </a:xfrm>
          <a:prstGeom prst="straightConnector1">
            <a:avLst/>
          </a:prstGeom>
          <a:ln w="19050">
            <a:solidFill>
              <a:srgbClr val="9933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6" idx="2"/>
            <a:endCxn id="5" idx="0"/>
          </p:cNvCxnSpPr>
          <p:nvPr/>
        </p:nvCxnSpPr>
        <p:spPr>
          <a:xfrm>
            <a:off x="5404913" y="980728"/>
            <a:ext cx="2757918" cy="494225"/>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26359" y="1106447"/>
            <a:ext cx="11593288" cy="584775"/>
          </a:xfrm>
          <a:prstGeom prst="rect">
            <a:avLst/>
          </a:prstGeom>
        </p:spPr>
        <p:txBody>
          <a:bodyPr wrap="square">
            <a:spAutoFit/>
          </a:bodyPr>
          <a:lstStyle/>
          <a:p>
            <a:r>
              <a:rPr lang="zh-CN" altLang="en-US" b="1" dirty="0">
                <a:solidFill>
                  <a:srgbClr val="0000FF"/>
                </a:solidFill>
              </a:rPr>
              <a:t>根据短文内</a:t>
            </a:r>
            <a:r>
              <a:rPr lang="zh-CN" altLang="en-US" b="1" dirty="0" smtClean="0">
                <a:solidFill>
                  <a:srgbClr val="0000FF"/>
                </a:solidFill>
              </a:rPr>
              <a:t>容从</a:t>
            </a:r>
            <a:r>
              <a:rPr lang="zh-CN" altLang="en-US" b="1" dirty="0">
                <a:solidFill>
                  <a:srgbClr val="0000FF"/>
                </a:solidFill>
              </a:rPr>
              <a:t>方框中选择恰</a:t>
            </a:r>
            <a:r>
              <a:rPr lang="zh-CN" altLang="en-US" b="1" dirty="0" smtClean="0">
                <a:solidFill>
                  <a:srgbClr val="0000FF"/>
                </a:solidFill>
              </a:rPr>
              <a:t>当词</a:t>
            </a:r>
            <a:r>
              <a:rPr lang="zh-CN" altLang="en-US" b="1" dirty="0">
                <a:solidFill>
                  <a:srgbClr val="0000FF"/>
                </a:solidFill>
              </a:rPr>
              <a:t>语填空，有的需要变换形式。</a:t>
            </a:r>
            <a:endParaRPr lang="zh-CN" altLang="en-US" b="1" dirty="0">
              <a:solidFill>
                <a:srgbClr val="0000FF"/>
              </a:solidFill>
            </a:endParaRPr>
          </a:p>
        </p:txBody>
      </p:sp>
      <p:sp>
        <p:nvSpPr>
          <p:cNvPr id="4" name="矩形 3"/>
          <p:cNvSpPr/>
          <p:nvPr/>
        </p:nvSpPr>
        <p:spPr>
          <a:xfrm>
            <a:off x="2135560" y="1775718"/>
            <a:ext cx="6768752" cy="1175706"/>
          </a:xfrm>
          <a:prstGeom prst="rect">
            <a:avLst/>
          </a:prstGeom>
          <a:solidFill>
            <a:srgbClr val="FFFFCC"/>
          </a:solidFill>
          <a:ln>
            <a:solidFill>
              <a:schemeClr val="tx1"/>
            </a:solidFill>
          </a:ln>
        </p:spPr>
        <p:txBody>
          <a:bodyPr wrap="square">
            <a:spAutoFit/>
          </a:bodyPr>
          <a:lstStyle/>
          <a:p>
            <a:pPr algn="ctr">
              <a:lnSpc>
                <a:spcPct val="110000"/>
              </a:lnSpc>
            </a:pPr>
            <a:r>
              <a:rPr lang="en-US" altLang="zh-CN" b="1" dirty="0"/>
              <a:t>earth, danger, planet, during, rocket, plant, possible, agree, build, believe</a:t>
            </a:r>
            <a:endParaRPr lang="zh-CN" altLang="en-US" b="1"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744" y="142451"/>
            <a:ext cx="3437939" cy="1054301"/>
          </a:xfrm>
          <a:prstGeom prst="rect">
            <a:avLst/>
          </a:prstGeom>
        </p:spPr>
      </p:pic>
      <p:sp>
        <p:nvSpPr>
          <p:cNvPr id="10" name="矩形 9"/>
          <p:cNvSpPr/>
          <p:nvPr/>
        </p:nvSpPr>
        <p:spPr>
          <a:xfrm>
            <a:off x="551384" y="3035920"/>
            <a:ext cx="10992544" cy="3581365"/>
          </a:xfrm>
          <a:prstGeom prst="rect">
            <a:avLst/>
          </a:prstGeom>
        </p:spPr>
        <p:txBody>
          <a:bodyPr wrap="square">
            <a:spAutoFit/>
          </a:bodyPr>
          <a:lstStyle/>
          <a:p>
            <a:pPr>
              <a:lnSpc>
                <a:spcPct val="120000"/>
              </a:lnSpc>
            </a:pPr>
            <a:r>
              <a:rPr lang="en-US" altLang="zh-CN" b="1" dirty="0" smtClean="0"/>
              <a:t>    On </a:t>
            </a:r>
            <a:r>
              <a:rPr lang="en-US" altLang="zh-CN" b="1" dirty="0"/>
              <a:t>May 30, 2020, a private (</a:t>
            </a:r>
            <a:r>
              <a:rPr lang="zh-CN" altLang="zh-CN" b="1" dirty="0"/>
              <a:t>私人的</a:t>
            </a:r>
            <a:r>
              <a:rPr lang="en-US" altLang="zh-CN" b="1" dirty="0"/>
              <a:t>) American company (</a:t>
            </a:r>
            <a:r>
              <a:rPr lang="zh-CN" altLang="zh-CN" b="1" dirty="0"/>
              <a:t>公司</a:t>
            </a:r>
            <a:r>
              <a:rPr lang="en-US" altLang="zh-CN" b="1" dirty="0"/>
              <a:t>) named SpaceX succeeded (</a:t>
            </a:r>
            <a:r>
              <a:rPr lang="zh-CN" altLang="zh-CN" b="1" dirty="0"/>
              <a:t>成功</a:t>
            </a:r>
            <a:r>
              <a:rPr lang="en-US" altLang="zh-CN" b="1" dirty="0"/>
              <a:t>) in sending two astronauts into space by using its own (1)_______. This is the first time in history that a private company has sent astronauts into space. So let’s spend some time learning about the founder (</a:t>
            </a:r>
            <a:r>
              <a:rPr lang="zh-CN" altLang="zh-CN" b="1" dirty="0"/>
              <a:t>创办者</a:t>
            </a:r>
            <a:r>
              <a:rPr lang="en-US" altLang="zh-CN" b="1" dirty="0"/>
              <a:t>) of this company. It is Elon Musk</a:t>
            </a:r>
            <a:r>
              <a:rPr lang="en-US" altLang="zh-CN" b="1" dirty="0" smtClean="0"/>
              <a:t>.</a:t>
            </a:r>
            <a:endParaRPr lang="zh-CN" altLang="zh-CN" b="1" dirty="0"/>
          </a:p>
        </p:txBody>
      </p:sp>
      <p:sp>
        <p:nvSpPr>
          <p:cNvPr id="11" name="矩形 10"/>
          <p:cNvSpPr/>
          <p:nvPr/>
        </p:nvSpPr>
        <p:spPr>
          <a:xfrm>
            <a:off x="7824192" y="4077072"/>
            <a:ext cx="1535832" cy="830997"/>
          </a:xfrm>
          <a:prstGeom prst="rect">
            <a:avLst/>
          </a:prstGeom>
        </p:spPr>
        <p:txBody>
          <a:bodyPr wrap="square">
            <a:spAutoFit/>
          </a:bodyPr>
          <a:lstStyle/>
          <a:p>
            <a:pPr>
              <a:lnSpc>
                <a:spcPct val="150000"/>
              </a:lnSpc>
              <a:spcAft>
                <a:spcPts val="0"/>
              </a:spcAft>
            </a:pPr>
            <a:r>
              <a:rPr lang="en-US" altLang="zh-CN" b="1" kern="0" dirty="0" smtClean="0">
                <a:solidFill>
                  <a:srgbClr val="FF0000"/>
                </a:solidFill>
              </a:rPr>
              <a:t>rocket</a:t>
            </a:r>
            <a:endParaRPr lang="zh-CN" altLang="en-US" b="1" dirty="0">
              <a:solidFill>
                <a:srgbClr val="FF0000"/>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567608" y="256723"/>
            <a:ext cx="6768752" cy="1175706"/>
          </a:xfrm>
          <a:prstGeom prst="rect">
            <a:avLst/>
          </a:prstGeom>
          <a:solidFill>
            <a:srgbClr val="FFFFCC"/>
          </a:solidFill>
          <a:ln>
            <a:solidFill>
              <a:schemeClr val="tx1"/>
            </a:solidFill>
          </a:ln>
        </p:spPr>
        <p:txBody>
          <a:bodyPr wrap="square">
            <a:spAutoFit/>
          </a:bodyPr>
          <a:lstStyle/>
          <a:p>
            <a:pPr algn="ctr">
              <a:lnSpc>
                <a:spcPct val="110000"/>
              </a:lnSpc>
            </a:pPr>
            <a:r>
              <a:rPr lang="en-US" altLang="zh-CN" b="1" dirty="0"/>
              <a:t>earth, danger, planet, during, rocket, plant, possible, agree, build, believe</a:t>
            </a:r>
            <a:endParaRPr lang="zh-CN" altLang="en-US" b="1" dirty="0"/>
          </a:p>
        </p:txBody>
      </p:sp>
      <p:sp>
        <p:nvSpPr>
          <p:cNvPr id="10" name="矩形 9"/>
          <p:cNvSpPr/>
          <p:nvPr/>
        </p:nvSpPr>
        <p:spPr>
          <a:xfrm>
            <a:off x="219363" y="1412776"/>
            <a:ext cx="11637277" cy="5359159"/>
          </a:xfrm>
          <a:prstGeom prst="rect">
            <a:avLst/>
          </a:prstGeom>
        </p:spPr>
        <p:txBody>
          <a:bodyPr wrap="square">
            <a:spAutoFit/>
          </a:bodyPr>
          <a:lstStyle/>
          <a:p>
            <a:pPr>
              <a:lnSpc>
                <a:spcPct val="120000"/>
              </a:lnSpc>
            </a:pPr>
            <a:r>
              <a:rPr lang="en-US" altLang="zh-CN" b="1" dirty="0" smtClean="0"/>
              <a:t>    He </a:t>
            </a:r>
            <a:r>
              <a:rPr lang="en-US" altLang="zh-CN" b="1" dirty="0"/>
              <a:t>was born (</a:t>
            </a:r>
            <a:r>
              <a:rPr lang="zh-CN" altLang="zh-CN" b="1" dirty="0"/>
              <a:t>出生</a:t>
            </a:r>
            <a:r>
              <a:rPr lang="en-US" altLang="zh-CN" b="1" dirty="0"/>
              <a:t>) in South Africa in 1971. When he was 17, he moved to Canada. Four years later, he went to study at a famous university in the USA. (2)_______ his study at university, he became interested in space. He dreamed of living on Mars (</a:t>
            </a:r>
            <a:r>
              <a:rPr lang="zh-CN" altLang="zh-CN" b="1" dirty="0"/>
              <a:t>火星</a:t>
            </a:r>
            <a:r>
              <a:rPr lang="en-US" altLang="zh-CN" b="1" dirty="0"/>
              <a:t>), another (3)_______ in our solar system (</a:t>
            </a:r>
            <a:r>
              <a:rPr lang="zh-CN" altLang="zh-CN" b="1" dirty="0"/>
              <a:t>太阳系</a:t>
            </a:r>
            <a:r>
              <a:rPr lang="en-US" altLang="zh-CN" b="1" dirty="0"/>
              <a:t>). To him, nothing was more exciting than living on Mars. To make his dream come true, he worked hard to make money after university. By June 2002, he had already made enough money to set up his own company SpaceX</a:t>
            </a:r>
            <a:r>
              <a:rPr lang="en-US" altLang="zh-CN" b="1" dirty="0" smtClean="0"/>
              <a:t>.</a:t>
            </a:r>
            <a:endParaRPr lang="zh-CN" altLang="zh-CN" b="1" dirty="0"/>
          </a:p>
        </p:txBody>
      </p:sp>
      <p:sp>
        <p:nvSpPr>
          <p:cNvPr id="6" name="矩形 5"/>
          <p:cNvSpPr/>
          <p:nvPr/>
        </p:nvSpPr>
        <p:spPr>
          <a:xfrm>
            <a:off x="6040342" y="2504932"/>
            <a:ext cx="1679848" cy="742511"/>
          </a:xfrm>
          <a:prstGeom prst="rect">
            <a:avLst/>
          </a:prstGeom>
        </p:spPr>
        <p:txBody>
          <a:bodyPr wrap="square">
            <a:spAutoFit/>
          </a:bodyPr>
          <a:lstStyle/>
          <a:p>
            <a:pPr>
              <a:lnSpc>
                <a:spcPct val="150000"/>
              </a:lnSpc>
              <a:spcAft>
                <a:spcPts val="0"/>
              </a:spcAft>
            </a:pPr>
            <a:r>
              <a:rPr lang="en-US" altLang="zh-CN" b="1" kern="0" dirty="0" smtClean="0">
                <a:solidFill>
                  <a:srgbClr val="FF0000"/>
                </a:solidFill>
              </a:rPr>
              <a:t>During</a:t>
            </a:r>
            <a:endParaRPr lang="zh-CN" altLang="en-US" b="1" dirty="0">
              <a:solidFill>
                <a:srgbClr val="FF0000"/>
              </a:solidFill>
            </a:endParaRPr>
          </a:p>
        </p:txBody>
      </p:sp>
      <p:sp>
        <p:nvSpPr>
          <p:cNvPr id="7" name="矩形 6"/>
          <p:cNvSpPr/>
          <p:nvPr/>
        </p:nvSpPr>
        <p:spPr>
          <a:xfrm>
            <a:off x="3061828" y="3645024"/>
            <a:ext cx="1679848" cy="830997"/>
          </a:xfrm>
          <a:prstGeom prst="rect">
            <a:avLst/>
          </a:prstGeom>
        </p:spPr>
        <p:txBody>
          <a:bodyPr wrap="square">
            <a:spAutoFit/>
          </a:bodyPr>
          <a:lstStyle/>
          <a:p>
            <a:pPr>
              <a:lnSpc>
                <a:spcPct val="150000"/>
              </a:lnSpc>
              <a:spcAft>
                <a:spcPts val="0"/>
              </a:spcAft>
            </a:pPr>
            <a:r>
              <a:rPr lang="en-US" altLang="zh-CN" b="1" kern="0" dirty="0" smtClean="0">
                <a:solidFill>
                  <a:srgbClr val="FF0000"/>
                </a:solidFill>
              </a:rPr>
              <a:t>planet</a:t>
            </a:r>
            <a:r>
              <a:rPr lang="en-US" altLang="zh-CN" b="1" kern="0" dirty="0">
                <a:solidFill>
                  <a:srgbClr val="FF0000"/>
                </a:solidFill>
              </a:rPr>
              <a:t> </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351584" y="476672"/>
            <a:ext cx="6768752" cy="1175706"/>
          </a:xfrm>
          <a:prstGeom prst="rect">
            <a:avLst/>
          </a:prstGeom>
          <a:solidFill>
            <a:srgbClr val="FFFFCC"/>
          </a:solidFill>
          <a:ln>
            <a:solidFill>
              <a:schemeClr val="tx1"/>
            </a:solidFill>
          </a:ln>
        </p:spPr>
        <p:txBody>
          <a:bodyPr wrap="square">
            <a:spAutoFit/>
          </a:bodyPr>
          <a:lstStyle/>
          <a:p>
            <a:pPr algn="ctr">
              <a:lnSpc>
                <a:spcPct val="110000"/>
              </a:lnSpc>
            </a:pPr>
            <a:r>
              <a:rPr lang="en-US" altLang="zh-CN" b="1" dirty="0"/>
              <a:t>earth, danger, planet, during, rocket, plant, possible, agree, build, believe</a:t>
            </a:r>
            <a:endParaRPr lang="zh-CN" altLang="en-US" b="1" dirty="0"/>
          </a:p>
        </p:txBody>
      </p:sp>
      <p:sp>
        <p:nvSpPr>
          <p:cNvPr id="10" name="矩形 9"/>
          <p:cNvSpPr/>
          <p:nvPr/>
        </p:nvSpPr>
        <p:spPr>
          <a:xfrm>
            <a:off x="479376" y="1772816"/>
            <a:ext cx="11161240" cy="4819781"/>
          </a:xfrm>
          <a:prstGeom prst="rect">
            <a:avLst/>
          </a:prstGeom>
        </p:spPr>
        <p:txBody>
          <a:bodyPr wrap="square">
            <a:spAutoFit/>
          </a:bodyPr>
          <a:lstStyle/>
          <a:p>
            <a:pPr>
              <a:lnSpc>
                <a:spcPct val="120000"/>
              </a:lnSpc>
            </a:pPr>
            <a:r>
              <a:rPr lang="en-US" altLang="zh-CN" b="1" dirty="0" smtClean="0"/>
              <a:t>    Elon </a:t>
            </a:r>
            <a:r>
              <a:rPr lang="en-US" altLang="zh-CN" b="1" dirty="0"/>
              <a:t>Musk (4</a:t>
            </a:r>
            <a:r>
              <a:rPr lang="en-US" altLang="zh-CN" b="1" dirty="0" smtClean="0"/>
              <a:t>)_________ </a:t>
            </a:r>
            <a:r>
              <a:rPr lang="en-US" altLang="zh-CN" b="1" dirty="0"/>
              <a:t>that humans will live on Mars in the future. Now he is planning (5</a:t>
            </a:r>
            <a:r>
              <a:rPr lang="en-US" altLang="zh-CN" b="1" dirty="0" smtClean="0"/>
              <a:t>)_________ </a:t>
            </a:r>
            <a:r>
              <a:rPr lang="en-US" altLang="zh-CN" b="1" dirty="0"/>
              <a:t>a city on Mars. In the city, people will be able to (6</a:t>
            </a:r>
            <a:r>
              <a:rPr lang="en-US" altLang="zh-CN" b="1" dirty="0" smtClean="0"/>
              <a:t>)_________ </a:t>
            </a:r>
            <a:r>
              <a:rPr lang="en-US" altLang="zh-CN" b="1" dirty="0"/>
              <a:t>trees and grow vegetables. However, many people (7</a:t>
            </a:r>
            <a:r>
              <a:rPr lang="en-US" altLang="zh-CN" b="1" dirty="0" smtClean="0"/>
              <a:t>)_________ </a:t>
            </a:r>
            <a:r>
              <a:rPr lang="en-US" altLang="zh-CN" b="1" dirty="0"/>
              <a:t>with him. They think that it is (8</a:t>
            </a:r>
            <a:r>
              <a:rPr lang="en-US" altLang="zh-CN" b="1" dirty="0" smtClean="0"/>
              <a:t>)_________ </a:t>
            </a:r>
            <a:r>
              <a:rPr lang="en-US" altLang="zh-CN" b="1" dirty="0"/>
              <a:t>for humans to live on Mars, because it is too far away from (9</a:t>
            </a:r>
            <a:r>
              <a:rPr lang="en-US" altLang="zh-CN" b="1" dirty="0" smtClean="0"/>
              <a:t>)_________. </a:t>
            </a:r>
            <a:r>
              <a:rPr lang="en-US" altLang="zh-CN" b="1" dirty="0"/>
              <a:t>Some people even think it may be (10</a:t>
            </a:r>
            <a:r>
              <a:rPr lang="en-US" altLang="zh-CN" b="1" dirty="0" smtClean="0"/>
              <a:t>)_________ </a:t>
            </a:r>
            <a:r>
              <a:rPr lang="en-US" altLang="zh-CN" b="1" dirty="0"/>
              <a:t>to live on Mars because it is too cold there.</a:t>
            </a:r>
            <a:endParaRPr lang="zh-CN" altLang="zh-CN" b="1" dirty="0"/>
          </a:p>
        </p:txBody>
      </p:sp>
      <p:sp>
        <p:nvSpPr>
          <p:cNvPr id="5" name="矩形 4"/>
          <p:cNvSpPr/>
          <p:nvPr/>
        </p:nvSpPr>
        <p:spPr>
          <a:xfrm>
            <a:off x="3519667" y="1675706"/>
            <a:ext cx="1967880" cy="830997"/>
          </a:xfrm>
          <a:prstGeom prst="rect">
            <a:avLst/>
          </a:prstGeom>
        </p:spPr>
        <p:txBody>
          <a:bodyPr wrap="square">
            <a:spAutoFit/>
          </a:bodyPr>
          <a:lstStyle/>
          <a:p>
            <a:pPr>
              <a:lnSpc>
                <a:spcPct val="150000"/>
              </a:lnSpc>
              <a:spcAft>
                <a:spcPts val="0"/>
              </a:spcAft>
            </a:pPr>
            <a:r>
              <a:rPr lang="en-US" altLang="zh-CN" b="1" kern="0" dirty="0" smtClean="0">
                <a:solidFill>
                  <a:srgbClr val="FF0000"/>
                </a:solidFill>
              </a:rPr>
              <a:t>believes</a:t>
            </a:r>
            <a:endParaRPr lang="zh-CN" altLang="en-US" b="1" dirty="0">
              <a:solidFill>
                <a:srgbClr val="FF0000"/>
              </a:solidFill>
            </a:endParaRPr>
          </a:p>
        </p:txBody>
      </p:sp>
      <p:sp>
        <p:nvSpPr>
          <p:cNvPr id="6" name="矩形 5"/>
          <p:cNvSpPr/>
          <p:nvPr/>
        </p:nvSpPr>
        <p:spPr>
          <a:xfrm>
            <a:off x="6483319" y="2187539"/>
            <a:ext cx="2975992" cy="830997"/>
          </a:xfrm>
          <a:prstGeom prst="rect">
            <a:avLst/>
          </a:prstGeom>
        </p:spPr>
        <p:txBody>
          <a:bodyPr wrap="square">
            <a:spAutoFit/>
          </a:bodyPr>
          <a:lstStyle/>
          <a:p>
            <a:pPr>
              <a:lnSpc>
                <a:spcPct val="150000"/>
              </a:lnSpc>
              <a:spcAft>
                <a:spcPts val="0"/>
              </a:spcAft>
            </a:pPr>
            <a:r>
              <a:rPr lang="en-US" altLang="zh-CN" b="1" kern="0" dirty="0" smtClean="0">
                <a:solidFill>
                  <a:srgbClr val="FF0000"/>
                </a:solidFill>
              </a:rPr>
              <a:t>to build</a:t>
            </a:r>
            <a:endParaRPr lang="zh-CN" altLang="zh-CN" b="1" kern="100" dirty="0">
              <a:solidFill>
                <a:srgbClr val="FF0000"/>
              </a:solidFill>
            </a:endParaRPr>
          </a:p>
        </p:txBody>
      </p:sp>
      <p:sp>
        <p:nvSpPr>
          <p:cNvPr id="7" name="矩形 6"/>
          <p:cNvSpPr/>
          <p:nvPr/>
        </p:nvSpPr>
        <p:spPr>
          <a:xfrm>
            <a:off x="6672064" y="2800788"/>
            <a:ext cx="1542047" cy="830997"/>
          </a:xfrm>
          <a:prstGeom prst="rect">
            <a:avLst/>
          </a:prstGeom>
        </p:spPr>
        <p:txBody>
          <a:bodyPr wrap="square">
            <a:spAutoFit/>
          </a:bodyPr>
          <a:lstStyle/>
          <a:p>
            <a:pPr>
              <a:lnSpc>
                <a:spcPct val="150000"/>
              </a:lnSpc>
              <a:spcAft>
                <a:spcPts val="0"/>
              </a:spcAft>
            </a:pPr>
            <a:r>
              <a:rPr lang="en-US" altLang="zh-CN" b="1" dirty="0" smtClean="0">
                <a:solidFill>
                  <a:srgbClr val="FF0000"/>
                </a:solidFill>
              </a:rPr>
              <a:t>plant</a:t>
            </a:r>
            <a:endParaRPr lang="zh-CN" altLang="en-US" b="1" dirty="0">
              <a:solidFill>
                <a:srgbClr val="FF0000"/>
              </a:solidFill>
            </a:endParaRPr>
          </a:p>
        </p:txBody>
      </p:sp>
      <p:sp>
        <p:nvSpPr>
          <p:cNvPr id="8" name="矩形 7"/>
          <p:cNvSpPr/>
          <p:nvPr/>
        </p:nvSpPr>
        <p:spPr>
          <a:xfrm>
            <a:off x="7104112" y="3433259"/>
            <a:ext cx="2975992" cy="742511"/>
          </a:xfrm>
          <a:prstGeom prst="rect">
            <a:avLst/>
          </a:prstGeom>
        </p:spPr>
        <p:txBody>
          <a:bodyPr wrap="square">
            <a:spAutoFit/>
          </a:bodyPr>
          <a:lstStyle/>
          <a:p>
            <a:pPr>
              <a:lnSpc>
                <a:spcPct val="150000"/>
              </a:lnSpc>
              <a:spcAft>
                <a:spcPts val="0"/>
              </a:spcAft>
            </a:pPr>
            <a:r>
              <a:rPr lang="en-US" altLang="zh-CN" b="1" dirty="0" smtClean="0">
                <a:solidFill>
                  <a:srgbClr val="FF0000"/>
                </a:solidFill>
              </a:rPr>
              <a:t>disagree</a:t>
            </a:r>
            <a:endParaRPr lang="zh-CN" altLang="en-US" b="1" dirty="0">
              <a:solidFill>
                <a:srgbClr val="FF0000"/>
              </a:solidFill>
            </a:endParaRPr>
          </a:p>
        </p:txBody>
      </p:sp>
      <p:sp>
        <p:nvSpPr>
          <p:cNvPr id="9" name="矩形 8"/>
          <p:cNvSpPr/>
          <p:nvPr/>
        </p:nvSpPr>
        <p:spPr>
          <a:xfrm>
            <a:off x="4527779" y="4005064"/>
            <a:ext cx="2360309" cy="830997"/>
          </a:xfrm>
          <a:prstGeom prst="rect">
            <a:avLst/>
          </a:prstGeom>
        </p:spPr>
        <p:txBody>
          <a:bodyPr wrap="square">
            <a:spAutoFit/>
          </a:bodyPr>
          <a:lstStyle/>
          <a:p>
            <a:pPr>
              <a:lnSpc>
                <a:spcPct val="150000"/>
              </a:lnSpc>
              <a:spcAft>
                <a:spcPts val="0"/>
              </a:spcAft>
            </a:pPr>
            <a:r>
              <a:rPr lang="en-US" altLang="zh-CN" b="1" dirty="0" smtClean="0">
                <a:solidFill>
                  <a:srgbClr val="FF0000"/>
                </a:solidFill>
              </a:rPr>
              <a:t>impossible</a:t>
            </a:r>
            <a:endParaRPr lang="zh-CN" altLang="en-US" b="1" dirty="0">
              <a:solidFill>
                <a:srgbClr val="FF0000"/>
              </a:solidFill>
            </a:endParaRPr>
          </a:p>
        </p:txBody>
      </p:sp>
      <p:sp>
        <p:nvSpPr>
          <p:cNvPr id="11" name="矩形 10"/>
          <p:cNvSpPr/>
          <p:nvPr/>
        </p:nvSpPr>
        <p:spPr>
          <a:xfrm>
            <a:off x="6735542" y="4590493"/>
            <a:ext cx="1303166" cy="830997"/>
          </a:xfrm>
          <a:prstGeom prst="rect">
            <a:avLst/>
          </a:prstGeom>
        </p:spPr>
        <p:txBody>
          <a:bodyPr wrap="square">
            <a:spAutoFit/>
          </a:bodyPr>
          <a:lstStyle/>
          <a:p>
            <a:pPr>
              <a:lnSpc>
                <a:spcPct val="150000"/>
              </a:lnSpc>
              <a:spcAft>
                <a:spcPts val="0"/>
              </a:spcAft>
            </a:pPr>
            <a:r>
              <a:rPr lang="en-US" altLang="zh-CN" b="1" dirty="0" smtClean="0">
                <a:solidFill>
                  <a:srgbClr val="FF0000"/>
                </a:solidFill>
              </a:rPr>
              <a:t>earth</a:t>
            </a:r>
            <a:endParaRPr lang="zh-CN" altLang="en-US" b="1" dirty="0">
              <a:solidFill>
                <a:srgbClr val="FF0000"/>
              </a:solidFill>
            </a:endParaRPr>
          </a:p>
        </p:txBody>
      </p:sp>
      <p:sp>
        <p:nvSpPr>
          <p:cNvPr id="12" name="矩形 11"/>
          <p:cNvSpPr/>
          <p:nvPr/>
        </p:nvSpPr>
        <p:spPr>
          <a:xfrm>
            <a:off x="3932493" y="5157192"/>
            <a:ext cx="2163507" cy="830997"/>
          </a:xfrm>
          <a:prstGeom prst="rect">
            <a:avLst/>
          </a:prstGeom>
        </p:spPr>
        <p:txBody>
          <a:bodyPr wrap="square">
            <a:spAutoFit/>
          </a:bodyPr>
          <a:lstStyle/>
          <a:p>
            <a:pPr>
              <a:lnSpc>
                <a:spcPct val="150000"/>
              </a:lnSpc>
              <a:spcAft>
                <a:spcPts val="0"/>
              </a:spcAft>
            </a:pPr>
            <a:r>
              <a:rPr lang="en-US" altLang="zh-CN" b="1" dirty="0" smtClean="0">
                <a:solidFill>
                  <a:srgbClr val="FF0000"/>
                </a:solidFill>
              </a:rPr>
              <a:t>dangerous</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1619865" y="2325329"/>
            <a:ext cx="9516695" cy="3046988"/>
          </a:xfrm>
          <a:prstGeom prst="rect">
            <a:avLst/>
          </a:prstGeom>
          <a:noFill/>
          <a:ln w="28575">
            <a:solidFill>
              <a:srgbClr val="8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1. Robots can build </a:t>
            </a:r>
            <a:r>
              <a:rPr lang="en-US" altLang="zh-CN" b="1" dirty="0" smtClean="0">
                <a:cs typeface="Times New Roman" panose="02020603050405020304" pitchFamily="18" charset="0"/>
              </a:rPr>
              <a:t>__________ </a:t>
            </a:r>
            <a:r>
              <a:rPr lang="en-US" altLang="zh-CN" b="1" dirty="0">
                <a:cs typeface="Times New Roman" panose="02020603050405020304" pitchFamily="18" charset="0"/>
              </a:rPr>
              <a:t>in factories.</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2. They can do </a:t>
            </a:r>
            <a:r>
              <a:rPr lang="en-US" altLang="zh-CN" b="1" dirty="0" smtClean="0">
                <a:cs typeface="Times New Roman" panose="02020603050405020304" pitchFamily="18" charset="0"/>
              </a:rPr>
              <a:t>_________ </a:t>
            </a:r>
            <a:r>
              <a:rPr lang="en-US" altLang="zh-CN" b="1" dirty="0">
                <a:cs typeface="Times New Roman" panose="02020603050405020304" pitchFamily="18" charset="0"/>
              </a:rPr>
              <a:t>jobs many times and never get bored.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3. Some can _________ and _________.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4. Some can help _______ people under _________. </a:t>
            </a:r>
            <a:endParaRPr lang="en-US" altLang="zh-CN" b="1" dirty="0">
              <a:cs typeface="Times New Roman" panose="02020603050405020304" pitchFamily="18" charset="0"/>
            </a:endParaRPr>
          </a:p>
        </p:txBody>
      </p:sp>
      <p:sp>
        <p:nvSpPr>
          <p:cNvPr id="11" name="Text Box 9"/>
          <p:cNvSpPr txBox="1">
            <a:spLocks noChangeArrowheads="1"/>
          </p:cNvSpPr>
          <p:nvPr/>
        </p:nvSpPr>
        <p:spPr bwMode="auto">
          <a:xfrm>
            <a:off x="5667934" y="2300466"/>
            <a:ext cx="1441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cars </a:t>
            </a:r>
            <a:endParaRPr lang="en-US" altLang="zh-CN" b="1" dirty="0">
              <a:solidFill>
                <a:srgbClr val="FF0000"/>
              </a:solidFill>
            </a:endParaRPr>
          </a:p>
        </p:txBody>
      </p:sp>
      <p:sp>
        <p:nvSpPr>
          <p:cNvPr id="12" name="Text Box 10"/>
          <p:cNvSpPr txBox="1">
            <a:spLocks noChangeArrowheads="1"/>
          </p:cNvSpPr>
          <p:nvPr/>
        </p:nvSpPr>
        <p:spPr bwMode="auto">
          <a:xfrm>
            <a:off x="4657504" y="2851302"/>
            <a:ext cx="187166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simple</a:t>
            </a:r>
            <a:endParaRPr lang="en-US" altLang="zh-CN" b="1" dirty="0">
              <a:solidFill>
                <a:srgbClr val="FF0000"/>
              </a:solidFill>
            </a:endParaRPr>
          </a:p>
        </p:txBody>
      </p:sp>
      <p:sp>
        <p:nvSpPr>
          <p:cNvPr id="13" name="Text Box 8"/>
          <p:cNvSpPr txBox="1">
            <a:spLocks noChangeArrowheads="1"/>
          </p:cNvSpPr>
          <p:nvPr/>
        </p:nvSpPr>
        <p:spPr bwMode="auto">
          <a:xfrm>
            <a:off x="4657504" y="4646424"/>
            <a:ext cx="2376488"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look for</a:t>
            </a:r>
            <a:r>
              <a:rPr lang="en-US" altLang="zh-CN" b="1" i="1" dirty="0">
                <a:solidFill>
                  <a:srgbClr val="CC00FF"/>
                </a:solidFill>
              </a:rPr>
              <a:t> </a:t>
            </a:r>
            <a:endParaRPr lang="en-US" altLang="zh-CN" b="1" i="1" dirty="0">
              <a:solidFill>
                <a:srgbClr val="CC00FF"/>
              </a:solidFill>
            </a:endParaRPr>
          </a:p>
        </p:txBody>
      </p:sp>
      <p:sp>
        <p:nvSpPr>
          <p:cNvPr id="7" name="Text Box 8"/>
          <p:cNvSpPr txBox="1">
            <a:spLocks noChangeArrowheads="1"/>
          </p:cNvSpPr>
          <p:nvPr/>
        </p:nvSpPr>
        <p:spPr bwMode="auto">
          <a:xfrm>
            <a:off x="8565417" y="4647356"/>
            <a:ext cx="199507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buildings</a:t>
            </a:r>
            <a:endParaRPr lang="en-US" altLang="zh-CN" b="1" dirty="0">
              <a:solidFill>
                <a:srgbClr val="FF0000"/>
              </a:solidFill>
            </a:endParaRPr>
          </a:p>
        </p:txBody>
      </p:sp>
      <p:sp>
        <p:nvSpPr>
          <p:cNvPr id="9" name="Text Box 9"/>
          <p:cNvSpPr txBox="1">
            <a:spLocks noChangeArrowheads="1"/>
          </p:cNvSpPr>
          <p:nvPr/>
        </p:nvSpPr>
        <p:spPr bwMode="auto">
          <a:xfrm>
            <a:off x="4189984" y="4122170"/>
            <a:ext cx="11509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walk</a:t>
            </a:r>
            <a:endParaRPr lang="en-US" altLang="zh-CN" b="1" dirty="0">
              <a:solidFill>
                <a:srgbClr val="FF0000"/>
              </a:solidFill>
            </a:endParaRPr>
          </a:p>
        </p:txBody>
      </p:sp>
      <p:sp>
        <p:nvSpPr>
          <p:cNvPr id="10" name="Text Box 9"/>
          <p:cNvSpPr txBox="1">
            <a:spLocks noChangeArrowheads="1"/>
          </p:cNvSpPr>
          <p:nvPr/>
        </p:nvSpPr>
        <p:spPr bwMode="auto">
          <a:xfrm>
            <a:off x="6853016" y="4122170"/>
            <a:ext cx="17287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endParaRPr>
          </a:p>
        </p:txBody>
      </p:sp>
      <p:sp>
        <p:nvSpPr>
          <p:cNvPr id="4" name="Text Box 5"/>
          <p:cNvSpPr txBox="1">
            <a:spLocks noChangeArrowheads="1"/>
          </p:cNvSpPr>
          <p:nvPr/>
        </p:nvSpPr>
        <p:spPr bwMode="auto">
          <a:xfrm>
            <a:off x="2279650" y="620395"/>
            <a:ext cx="8166100" cy="829945"/>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4000" b="1" dirty="0">
                <a:solidFill>
                  <a:srgbClr val="0000FF"/>
                </a:solidFill>
                <a:highlight>
                  <a:srgbClr val="FFFF00"/>
                </a:highlight>
                <a:latin typeface="Arial" panose="020B0604020202020204" pitchFamily="34" charset="0"/>
              </a:rPr>
              <a:t>What can robots can do now?</a:t>
            </a:r>
            <a:endParaRPr lang="en-US" altLang="zh-CN" sz="4000" b="1" dirty="0">
              <a:solidFill>
                <a:srgbClr val="0000FF"/>
              </a:solidFill>
              <a:highlight>
                <a:srgbClr val="FFFF00"/>
              </a:highlight>
              <a:latin typeface="Arial" panose="020B060402020202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5655" y="548584"/>
            <a:ext cx="969044" cy="96904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7"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459312" y="2564904"/>
            <a:ext cx="9145016" cy="2456057"/>
          </a:xfrm>
          <a:prstGeom prst="rect">
            <a:avLst/>
          </a:prstGeom>
          <a:noFill/>
          <a:ln w="9525">
            <a:noFill/>
            <a:miter lim="800000"/>
          </a:ln>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buFont typeface="Arial" panose="020B0604020202020204" pitchFamily="34" charset="0"/>
              <a:buChar char="•"/>
            </a:pPr>
            <a:r>
              <a:rPr lang="en-US" altLang="zh-CN" b="1" dirty="0" smtClean="0"/>
              <a:t>Finish your writing about your life 20 years from now. If you have finished writing in class, do make some improvements.</a:t>
            </a:r>
            <a:endParaRPr lang="en-US" altLang="zh-CN" b="1" dirty="0" smtClean="0"/>
          </a:p>
          <a:p>
            <a:pPr marL="457200" indent="-457200" eaLnBrk="1" hangingPunct="1">
              <a:lnSpc>
                <a:spcPct val="120000"/>
              </a:lnSpc>
              <a:buFont typeface="Arial" panose="020B0604020202020204" pitchFamily="34" charset="0"/>
              <a:buChar char="•"/>
            </a:pPr>
            <a:r>
              <a:rPr lang="en-US" altLang="zh-CN" b="1" dirty="0" smtClean="0"/>
              <a:t>List the new words and expressions of this unit.</a:t>
            </a:r>
            <a:endParaRPr lang="en-US" altLang="zh-CN"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712" y="1124744"/>
            <a:ext cx="5056216" cy="12241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9000" b="-9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8" y="2348880"/>
            <a:ext cx="8712968" cy="12637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220345" y="1395095"/>
            <a:ext cx="11564620" cy="186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latin typeface="Arial" panose="020B0604020202020204" pitchFamily="34" charset="0"/>
              </a:rPr>
              <a:t>What kinds of animals might robots </a:t>
            </a:r>
            <a:r>
              <a:rPr lang="en-US" altLang="zh-CN" b="1" dirty="0">
                <a:solidFill>
                  <a:srgbClr val="0000FF"/>
                </a:solidFill>
                <a:latin typeface="Arial" panose="020B0604020202020204" pitchFamily="34" charset="0"/>
              </a:rPr>
              <a:t>look like</a:t>
            </a:r>
            <a:r>
              <a:rPr lang="en-US" altLang="zh-CN" b="1" dirty="0">
                <a:solidFill>
                  <a:schemeClr val="tx1"/>
                </a:solidFill>
                <a:latin typeface="Arial" panose="020B0604020202020204" pitchFamily="34" charset="0"/>
              </a:rPr>
              <a:t> in the future?</a:t>
            </a:r>
            <a:r>
              <a:rPr lang="en-US" altLang="zh-CN" b="1" dirty="0">
                <a:solidFill>
                  <a:srgbClr val="0000FF"/>
                </a:solidFill>
                <a:latin typeface="Arial" panose="020B0604020202020204" pitchFamily="34" charset="0"/>
              </a:rPr>
              <a:t> </a:t>
            </a:r>
            <a:r>
              <a:rPr lang="en-US" altLang="zh-CN" b="1" dirty="0">
                <a:solidFill>
                  <a:schemeClr val="tx1"/>
                </a:solidFill>
                <a:latin typeface="Arial" panose="020B0604020202020204" pitchFamily="34" charset="0"/>
              </a:rPr>
              <a:t>What do you think these robots will </a:t>
            </a:r>
            <a:r>
              <a:rPr lang="en-US" altLang="zh-CN" b="1" dirty="0">
                <a:solidFill>
                  <a:srgbClr val="0000FF"/>
                </a:solidFill>
                <a:latin typeface="Arial" panose="020B0604020202020204" pitchFamily="34" charset="0"/>
              </a:rPr>
              <a:t>be able to do</a:t>
            </a:r>
            <a:r>
              <a:rPr lang="en-US" altLang="zh-CN" b="1" dirty="0">
                <a:solidFill>
                  <a:schemeClr val="tx1"/>
                </a:solidFill>
                <a:latin typeface="Arial" panose="020B0604020202020204" pitchFamily="34" charset="0"/>
              </a:rPr>
              <a:t>? </a:t>
            </a:r>
            <a:endParaRPr lang="en-US" altLang="zh-CN" b="1" dirty="0">
              <a:solidFill>
                <a:schemeClr val="tx1"/>
              </a:solidFill>
              <a:latin typeface="Arial" panose="020B0604020202020204" pitchFamily="34" charset="0"/>
            </a:endParaRPr>
          </a:p>
          <a:p>
            <a:pPr eaLnBrk="1" hangingPunct="1">
              <a:lnSpc>
                <a:spcPct val="120000"/>
              </a:lnSpc>
            </a:pPr>
            <a:r>
              <a:rPr lang="en-US" altLang="zh-CN" b="1" dirty="0">
                <a:solidFill>
                  <a:srgbClr val="FF0000"/>
                </a:solidFill>
                <a:latin typeface="Arial" panose="020B0604020202020204" pitchFamily="34" charset="0"/>
              </a:rPr>
              <a:t>Write your ideas.</a:t>
            </a:r>
            <a:r>
              <a:rPr lang="en-US" altLang="zh-CN" b="1" dirty="0">
                <a:solidFill>
                  <a:srgbClr val="0000FF"/>
                </a:solidFill>
              </a:rPr>
              <a:t>  </a:t>
            </a:r>
            <a:endParaRPr lang="en-US" altLang="zh-CN" b="1" dirty="0">
              <a:solidFill>
                <a:srgbClr val="0000FF"/>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31660" y="266868"/>
            <a:ext cx="1041598" cy="1041598"/>
          </a:xfrm>
          <a:prstGeom prst="rect">
            <a:avLst/>
          </a:prstGeom>
        </p:spPr>
      </p:pic>
      <p:sp>
        <p:nvSpPr>
          <p:cNvPr id="5" name="圆角矩形 4"/>
          <p:cNvSpPr/>
          <p:nvPr/>
        </p:nvSpPr>
        <p:spPr>
          <a:xfrm>
            <a:off x="1487488" y="3984446"/>
            <a:ext cx="9649072" cy="237626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31504" y="4240015"/>
            <a:ext cx="9361040" cy="1863090"/>
          </a:xfrm>
          <a:prstGeom prst="rect">
            <a:avLst/>
          </a:prstGeom>
          <a:noFill/>
        </p:spPr>
        <p:txBody>
          <a:bodyPr wrap="square" rtlCol="0">
            <a:spAutoFit/>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I think some future robots might look like _________. They will ____________________________________</a:t>
            </a:r>
            <a:endParaRPr lang="en-US" altLang="zh-CN" sz="3200" b="1" dirty="0" smtClean="0">
              <a:latin typeface="Times New Roman" panose="02020603050405020304" pitchFamily="18" charset="0"/>
              <a:cs typeface="Times New Roman" panose="02020603050405020304" pitchFamily="18" charset="0"/>
            </a:endParaRPr>
          </a:p>
          <a:p>
            <a:pPr>
              <a:lnSpc>
                <a:spcPct val="120000"/>
              </a:lnSpc>
            </a:pPr>
            <a:r>
              <a:rPr lang="en-US" altLang="zh-CN" sz="3200" b="1" dirty="0" smtClean="0">
                <a:latin typeface="Times New Roman" panose="02020603050405020304" pitchFamily="18" charset="0"/>
                <a:cs typeface="Times New Roman" panose="02020603050405020304" pitchFamily="18" charset="0"/>
              </a:rPr>
              <a:t>____________________________________________.</a:t>
            </a:r>
            <a:endParaRPr lang="zh-CN" altLang="en-US" sz="32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7768" y="281835"/>
            <a:ext cx="3895834" cy="1046865"/>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5015880" y="695537"/>
            <a:ext cx="6768752"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 </a:t>
            </a:r>
            <a:r>
              <a:rPr lang="en-US" altLang="zh-CN" b="1" dirty="0">
                <a:solidFill>
                  <a:srgbClr val="FF0000"/>
                </a:solidFill>
              </a:rPr>
              <a:t>snakes</a:t>
            </a:r>
            <a:r>
              <a:rPr lang="en-US" altLang="zh-CN" b="1" dirty="0"/>
              <a:t>. </a:t>
            </a:r>
            <a:r>
              <a:rPr lang="en-US" altLang="zh-CN" b="1" dirty="0">
                <a:solidFill>
                  <a:schemeClr val="tx1"/>
                </a:solidFill>
              </a:rPr>
              <a:t>They will</a:t>
            </a:r>
            <a:r>
              <a:rPr lang="en-US" altLang="zh-CN" b="1" dirty="0">
                <a:solidFill>
                  <a:srgbClr val="FF0000"/>
                </a:solidFill>
              </a:rPr>
              <a:t> be able to </a:t>
            </a:r>
            <a:r>
              <a:rPr lang="en-US" altLang="zh-CN" b="1" u="sng" dirty="0">
                <a:solidFill>
                  <a:srgbClr val="FF0000"/>
                </a:solidFill>
              </a:rPr>
              <a:t>help look for people under the </a:t>
            </a:r>
            <a:r>
              <a:rPr lang="en-US" altLang="zh-CN" b="1" u="sng" dirty="0" smtClean="0">
                <a:solidFill>
                  <a:srgbClr val="FF0000"/>
                </a:solidFill>
              </a:rPr>
              <a:t>buildings</a:t>
            </a:r>
            <a:r>
              <a:rPr lang="en-US" altLang="zh-CN" b="1" dirty="0" smtClean="0"/>
              <a:t> </a:t>
            </a:r>
            <a:r>
              <a:rPr lang="en-US" altLang="zh-CN" b="1" dirty="0">
                <a:solidFill>
                  <a:srgbClr val="FF0000"/>
                </a:solidFill>
              </a:rPr>
              <a:t>if buildings fall down with people inside</a:t>
            </a:r>
            <a:r>
              <a:rPr lang="en-US" altLang="zh-CN" b="1" dirty="0"/>
              <a:t>. </a:t>
            </a:r>
            <a:endParaRPr lang="en-US" altLang="zh-CN" b="1" dirty="0">
              <a:cs typeface="Times New Roman" panose="02020603050405020304" pitchFamily="18" charset="0"/>
            </a:endParaRPr>
          </a:p>
        </p:txBody>
      </p:sp>
      <p:sp>
        <p:nvSpPr>
          <p:cNvPr id="3" name="Text Box 6"/>
          <p:cNvSpPr txBox="1">
            <a:spLocks noChangeArrowheads="1"/>
          </p:cNvSpPr>
          <p:nvPr/>
        </p:nvSpPr>
        <p:spPr bwMode="auto">
          <a:xfrm>
            <a:off x="479376" y="4064670"/>
            <a:ext cx="6552728"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1186180" indent="-285750" eaLnBrk="0" hangingPunct="0">
              <a:defRPr sz="3200">
                <a:solidFill>
                  <a:schemeClr val="tx1"/>
                </a:solidFill>
                <a:latin typeface="Times New Roman" panose="02020603050405020304" pitchFamily="18" charset="0"/>
                <a:ea typeface="宋体" panose="02010600030101010101" pitchFamily="2" charset="-122"/>
              </a:defRPr>
            </a:lvl2pPr>
            <a:lvl3pPr marL="1593850" indent="-228600" eaLnBrk="0" hangingPunct="0">
              <a:defRPr sz="3200">
                <a:solidFill>
                  <a:schemeClr val="tx1"/>
                </a:solidFill>
                <a:latin typeface="Times New Roman" panose="02020603050405020304" pitchFamily="18" charset="0"/>
                <a:ea typeface="宋体" panose="02010600030101010101" pitchFamily="2" charset="-122"/>
              </a:defRPr>
            </a:lvl3pPr>
            <a:lvl4pPr marL="2002155" indent="-228600" eaLnBrk="0" hangingPunct="0">
              <a:defRPr sz="3200">
                <a:solidFill>
                  <a:schemeClr val="tx1"/>
                </a:solidFill>
                <a:latin typeface="Times New Roman" panose="02020603050405020304" pitchFamily="18" charset="0"/>
                <a:ea typeface="宋体" panose="02010600030101010101" pitchFamily="2" charset="-122"/>
              </a:defRPr>
            </a:lvl4pPr>
            <a:lvl5pPr marL="2409825" indent="-228600" eaLnBrk="0" hangingPunct="0">
              <a:defRPr sz="3200">
                <a:solidFill>
                  <a:schemeClr val="tx1"/>
                </a:solidFill>
                <a:latin typeface="Times New Roman" panose="02020603050405020304" pitchFamily="18" charset="0"/>
                <a:ea typeface="宋体" panose="02010600030101010101" pitchFamily="2" charset="-122"/>
              </a:defRPr>
            </a:lvl5pPr>
            <a:lvl6pPr marL="28670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24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814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8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cs typeface="Times New Roman" panose="02020603050405020304" pitchFamily="18" charset="0"/>
              </a:rPr>
              <a:t>I think</a:t>
            </a:r>
            <a:r>
              <a:rPr lang="en-US" altLang="zh-CN" b="1" dirty="0">
                <a:cs typeface="Times New Roman" panose="02020603050405020304" pitchFamily="18" charset="0"/>
              </a:rPr>
              <a:t> some future robots might look </a:t>
            </a:r>
            <a:r>
              <a:rPr lang="en-US" altLang="zh-CN" b="1" dirty="0" smtClean="0">
                <a:cs typeface="Times New Roman" panose="02020603050405020304" pitchFamily="18" charset="0"/>
              </a:rPr>
              <a:t>like </a:t>
            </a:r>
            <a:r>
              <a:rPr lang="en-US" altLang="zh-CN" b="1" dirty="0" smtClean="0">
                <a:solidFill>
                  <a:srgbClr val="FF0000"/>
                </a:solidFill>
                <a:cs typeface="Times New Roman" panose="02020603050405020304" pitchFamily="18" charset="0"/>
              </a:rPr>
              <a:t>spiders</a:t>
            </a:r>
            <a:r>
              <a:rPr lang="en-US" altLang="zh-CN" b="1" dirty="0">
                <a:solidFill>
                  <a:srgbClr val="FF0000"/>
                </a:solidFill>
                <a:cs typeface="Times New Roman" panose="02020603050405020304" pitchFamily="18" charset="0"/>
              </a:rPr>
              <a:t>. </a:t>
            </a:r>
            <a:r>
              <a:rPr lang="en-US" altLang="zh-CN" b="1" dirty="0">
                <a:solidFill>
                  <a:schemeClr val="tx1"/>
                </a:solidFill>
                <a:cs typeface="Times New Roman" panose="02020603050405020304" pitchFamily="18" charset="0"/>
              </a:rPr>
              <a:t>They 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help humans clean the window and sweep the roof(</a:t>
            </a:r>
            <a:r>
              <a:rPr lang="zh-CN" altLang="en-US" b="1" u="sng" dirty="0">
                <a:solidFill>
                  <a:srgbClr val="FF0000"/>
                </a:solidFill>
                <a:cs typeface="Times New Roman" panose="02020603050405020304" pitchFamily="18" charset="0"/>
              </a:rPr>
              <a:t>屋顶</a:t>
            </a:r>
            <a:r>
              <a:rPr lang="en-US" altLang="zh-CN" b="1" u="sng" dirty="0">
                <a:solidFill>
                  <a:srgbClr val="FF0000"/>
                </a:solidFill>
                <a:cs typeface="Times New Roman" panose="02020603050405020304" pitchFamily="18" charset="0"/>
              </a:rPr>
              <a:t>)</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7314432" y="3869354"/>
            <a:ext cx="4295679" cy="2651373"/>
          </a:xfrm>
          <a:prstGeom prst="rect">
            <a:avLst/>
          </a:prstGeom>
        </p:spPr>
      </p:pic>
      <p:pic>
        <p:nvPicPr>
          <p:cNvPr id="7" name="图片 6"/>
          <p:cNvPicPr>
            <a:picLocks noChangeAspect="1"/>
          </p:cNvPicPr>
          <p:nvPr/>
        </p:nvPicPr>
        <p:blipFill>
          <a:blip r:embed="rId2"/>
          <a:stretch>
            <a:fillRect/>
          </a:stretch>
        </p:blipFill>
        <p:spPr>
          <a:xfrm>
            <a:off x="479376" y="695537"/>
            <a:ext cx="4410075" cy="23526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931104" y="1761698"/>
            <a:ext cx="10288673"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671570" algn="l"/>
              </a:tabLst>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tabLst>
                <a:tab pos="3671570" algn="l"/>
              </a:tabLst>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tabLst>
                <a:tab pos="3671570" algn="l"/>
              </a:tabLst>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tabLst>
                <a:tab pos="3671570" algn="l"/>
              </a:tabLst>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tabLst>
                <a:tab pos="3671570" algn="l"/>
              </a:tabLst>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tabLst>
                <a:tab pos="3671570" algn="l"/>
              </a:tabLs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tabLst>
                <a:tab pos="3671570" algn="l"/>
              </a:tabLs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tabLst>
                <a:tab pos="3671570" algn="l"/>
              </a:tabLs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tabLst>
                <a:tab pos="3671570" algn="l"/>
              </a:tabLs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t>In 20 years, I think I’ll be a newspaper reporter. I’ll </a:t>
            </a:r>
            <a:r>
              <a:rPr lang="en-US" altLang="zh-CN" b="1" dirty="0" smtClean="0"/>
              <a:t>_________ </a:t>
            </a:r>
            <a:r>
              <a:rPr lang="en-US" altLang="zh-CN" b="1" dirty="0"/>
              <a:t>in Shanghai, because there will be </a:t>
            </a:r>
            <a:r>
              <a:rPr lang="en-US" altLang="zh-CN" b="1" dirty="0" smtClean="0"/>
              <a:t>_________ </a:t>
            </a:r>
            <a:r>
              <a:rPr lang="en-US" altLang="zh-CN" b="1" dirty="0"/>
              <a:t>jobs in that city. As a reporter, I think I will </a:t>
            </a:r>
            <a:r>
              <a:rPr lang="en-US" altLang="zh-CN" b="1" dirty="0" smtClean="0"/>
              <a:t>_________ </a:t>
            </a:r>
            <a:r>
              <a:rPr lang="en-US" altLang="zh-CN" b="1" dirty="0"/>
              <a:t>lots of interesting people, so I’ll have more friends. I’ll have </a:t>
            </a:r>
            <a:r>
              <a:rPr lang="en-US" altLang="zh-CN" b="1" dirty="0" smtClean="0"/>
              <a:t>__________ </a:t>
            </a:r>
            <a:r>
              <a:rPr lang="en-US" altLang="zh-CN" b="1" dirty="0"/>
              <a:t>pets, though, because I’ll have </a:t>
            </a:r>
            <a:r>
              <a:rPr lang="en-US" altLang="zh-CN" b="1" dirty="0" smtClean="0"/>
              <a:t>__________ </a:t>
            </a:r>
            <a:r>
              <a:rPr lang="en-US" altLang="zh-CN" b="1" dirty="0"/>
              <a:t>free time. And my apartment will be </a:t>
            </a:r>
            <a:r>
              <a:rPr lang="en-US" altLang="zh-CN" b="1" dirty="0">
                <a:solidFill>
                  <a:srgbClr val="0000FF"/>
                </a:solidFill>
              </a:rPr>
              <a:t>no</a:t>
            </a:r>
            <a:r>
              <a:rPr lang="en-US" altLang="zh-CN" b="1" dirty="0"/>
              <a:t> good for pets because it’ll be too small. </a:t>
            </a:r>
            <a:endParaRPr kumimoji="1" lang="en-US" altLang="zh-CN" b="1" dirty="0"/>
          </a:p>
        </p:txBody>
      </p:sp>
      <p:sp>
        <p:nvSpPr>
          <p:cNvPr id="5126" name="Text Box 6"/>
          <p:cNvSpPr txBox="1">
            <a:spLocks noChangeArrowheads="1"/>
          </p:cNvSpPr>
          <p:nvPr/>
        </p:nvSpPr>
        <p:spPr bwMode="auto">
          <a:xfrm>
            <a:off x="1473766" y="2336223"/>
            <a:ext cx="801146"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live</a:t>
            </a:r>
            <a:endParaRPr lang="en-US" altLang="zh-CN" b="1" dirty="0">
              <a:solidFill>
                <a:srgbClr val="FF0000"/>
              </a:solidFill>
              <a:cs typeface="Times New Roman" panose="02020603050405020304" pitchFamily="18" charset="0"/>
            </a:endParaRPr>
          </a:p>
        </p:txBody>
      </p:sp>
      <p:sp>
        <p:nvSpPr>
          <p:cNvPr id="3" name="Text Box 6"/>
          <p:cNvSpPr txBox="1">
            <a:spLocks noChangeArrowheads="1"/>
          </p:cNvSpPr>
          <p:nvPr/>
        </p:nvSpPr>
        <p:spPr bwMode="auto">
          <a:xfrm>
            <a:off x="9336360" y="2336223"/>
            <a:ext cx="13684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more</a:t>
            </a:r>
            <a:endParaRPr lang="en-US" altLang="zh-CN" b="1" dirty="0">
              <a:solidFill>
                <a:srgbClr val="FF0000"/>
              </a:solidFill>
              <a:cs typeface="Times New Roman" panose="02020603050405020304" pitchFamily="18" charset="0"/>
            </a:endParaRPr>
          </a:p>
        </p:txBody>
      </p:sp>
      <p:sp>
        <p:nvSpPr>
          <p:cNvPr id="4" name="Text Box 6"/>
          <p:cNvSpPr txBox="1">
            <a:spLocks noChangeArrowheads="1"/>
          </p:cNvSpPr>
          <p:nvPr/>
        </p:nvSpPr>
        <p:spPr bwMode="auto">
          <a:xfrm>
            <a:off x="8919280" y="2930523"/>
            <a:ext cx="13684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meet</a:t>
            </a:r>
            <a:endParaRPr lang="en-US" altLang="zh-CN" b="1" dirty="0">
              <a:solidFill>
                <a:srgbClr val="FF0000"/>
              </a:solidFill>
              <a:cs typeface="Times New Roman" panose="02020603050405020304" pitchFamily="18" charset="0"/>
            </a:endParaRPr>
          </a:p>
        </p:txBody>
      </p:sp>
      <p:sp>
        <p:nvSpPr>
          <p:cNvPr id="5" name="Text Box 6"/>
          <p:cNvSpPr txBox="1">
            <a:spLocks noChangeArrowheads="1"/>
          </p:cNvSpPr>
          <p:nvPr/>
        </p:nvSpPr>
        <p:spPr bwMode="auto">
          <a:xfrm>
            <a:off x="2274912" y="4077072"/>
            <a:ext cx="13684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fewer</a:t>
            </a:r>
            <a:endParaRPr lang="en-US" altLang="zh-CN" b="1" dirty="0">
              <a:solidFill>
                <a:srgbClr val="FF0000"/>
              </a:solidFill>
              <a:cs typeface="Times New Roman" panose="02020603050405020304" pitchFamily="18" charset="0"/>
            </a:endParaRPr>
          </a:p>
        </p:txBody>
      </p:sp>
      <p:sp>
        <p:nvSpPr>
          <p:cNvPr id="6" name="Text Box 6"/>
          <p:cNvSpPr txBox="1">
            <a:spLocks noChangeArrowheads="1"/>
          </p:cNvSpPr>
          <p:nvPr/>
        </p:nvSpPr>
        <p:spPr bwMode="auto">
          <a:xfrm>
            <a:off x="1590699" y="4651597"/>
            <a:ext cx="13684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less</a:t>
            </a:r>
            <a:endParaRPr lang="en-US" altLang="zh-CN" b="1" dirty="0">
              <a:solidFill>
                <a:srgbClr val="FF0000"/>
              </a:solidFill>
              <a:cs typeface="Times New Roman" panose="02020603050405020304" pitchFamily="18" charset="0"/>
            </a:endParaRPr>
          </a:p>
        </p:txBody>
      </p:sp>
      <p:sp>
        <p:nvSpPr>
          <p:cNvPr id="9" name="Text Box 6"/>
          <p:cNvSpPr txBox="1">
            <a:spLocks noChangeArrowheads="1"/>
          </p:cNvSpPr>
          <p:nvPr/>
        </p:nvSpPr>
        <p:spPr bwMode="auto">
          <a:xfrm>
            <a:off x="983445" y="1196606"/>
            <a:ext cx="10081120" cy="683264"/>
          </a:xfrm>
          <a:prstGeom prst="rect">
            <a:avLst/>
          </a:prstGeom>
          <a:solidFill>
            <a:srgbClr val="FFFFCC"/>
          </a:solidFill>
          <a:ln>
            <a:solidFill>
              <a:schemeClr val="tx1"/>
            </a:solid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meet </a:t>
            </a:r>
            <a:r>
              <a:rPr lang="en-US" altLang="zh-CN" b="1" dirty="0" smtClean="0">
                <a:cs typeface="Times New Roman" panose="02020603050405020304" pitchFamily="18" charset="0"/>
              </a:rPr>
              <a:t> </a:t>
            </a:r>
            <a:r>
              <a:rPr lang="en-US" altLang="zh-CN" b="1" dirty="0">
                <a:cs typeface="Times New Roman" panose="02020603050405020304" pitchFamily="18" charset="0"/>
              </a:rPr>
              <a:t>work  </a:t>
            </a:r>
            <a:r>
              <a:rPr lang="en-US" altLang="zh-CN" b="1" dirty="0" smtClean="0">
                <a:cs typeface="Times New Roman" panose="02020603050405020304" pitchFamily="18" charset="0"/>
              </a:rPr>
              <a:t>live  look  keep  wear  more  less  fewer  take</a:t>
            </a:r>
            <a:endParaRPr lang="en-US" altLang="zh-CN" b="1" dirty="0">
              <a:cs typeface="Times New Roman" panose="02020603050405020304" pitchFamily="18" charset="0"/>
            </a:endParaRPr>
          </a:p>
        </p:txBody>
      </p:sp>
      <p:sp>
        <p:nvSpPr>
          <p:cNvPr id="10245" name="Rectangle 12"/>
          <p:cNvSpPr>
            <a:spLocks noChangeArrowheads="1"/>
          </p:cNvSpPr>
          <p:nvPr/>
        </p:nvSpPr>
        <p:spPr bwMode="auto">
          <a:xfrm>
            <a:off x="768350" y="-24765"/>
            <a:ext cx="11298555" cy="129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0000FF"/>
                </a:solidFill>
                <a:latin typeface="Arial" panose="020B0604020202020204" pitchFamily="34" charset="0"/>
                <a:cs typeface="Times New Roman" panose="02020603050405020304" pitchFamily="18" charset="0"/>
                <a:sym typeface="+mn-ea"/>
              </a:rPr>
              <a:t>What will your life be like in 20 years? </a:t>
            </a:r>
            <a:endParaRPr lang="en-US" altLang="zh-CN" b="1" dirty="0">
              <a:solidFill>
                <a:srgbClr val="0000FF"/>
              </a:solidFill>
              <a:latin typeface="Arial" panose="020B0604020202020204" pitchFamily="34" charset="0"/>
              <a:cs typeface="Times New Roman" panose="02020603050405020304" pitchFamily="18" charset="0"/>
              <a:sym typeface="+mn-ea"/>
            </a:endParaRPr>
          </a:p>
          <a:p>
            <a:pPr eaLnBrk="1" hangingPunct="1">
              <a:lnSpc>
                <a:spcPct val="120000"/>
              </a:lnSpc>
              <a:spcBef>
                <a:spcPts val="0"/>
              </a:spcBef>
            </a:pPr>
            <a:r>
              <a:rPr lang="en-US" altLang="zh-CN" b="1" dirty="0">
                <a:solidFill>
                  <a:srgbClr val="FF0000"/>
                </a:solidFill>
                <a:latin typeface="Arial" panose="020B0604020202020204" pitchFamily="34" charset="0"/>
                <a:cs typeface="Times New Roman" panose="02020603050405020304" pitchFamily="18" charset="0"/>
              </a:rPr>
              <a:t>Let’s </a:t>
            </a:r>
            <a:r>
              <a:rPr lang="en-US" altLang="zh-CN" b="1" dirty="0">
                <a:solidFill>
                  <a:srgbClr val="FF0000"/>
                </a:solidFill>
                <a:latin typeface="Arial" panose="020B0604020202020204" pitchFamily="34" charset="0"/>
                <a:cs typeface="Times New Roman" panose="02020603050405020304" pitchFamily="18" charset="0"/>
                <a:sym typeface="+mn-ea"/>
              </a:rPr>
              <a:t>fill in the blanks</a:t>
            </a:r>
            <a:r>
              <a:rPr lang="en-US" altLang="zh-CN" b="1" dirty="0">
                <a:latin typeface="Arial" panose="020B0604020202020204" pitchFamily="34" charset="0"/>
                <a:cs typeface="Times New Roman" panose="02020603050405020304" pitchFamily="18" charset="0"/>
                <a:sym typeface="+mn-ea"/>
              </a:rPr>
              <a:t> to see</a:t>
            </a:r>
            <a:r>
              <a:rPr lang="en-US" altLang="zh-CN" b="1" dirty="0">
                <a:solidFill>
                  <a:schemeClr val="tx1"/>
                </a:solidFill>
                <a:latin typeface="Arial" panose="020B0604020202020204" pitchFamily="34" charset="0"/>
                <a:cs typeface="Times New Roman" panose="02020603050405020304" pitchFamily="18" charset="0"/>
              </a:rPr>
              <a:t> </a:t>
            </a:r>
            <a:r>
              <a:rPr lang="en-US" altLang="zh-CN" b="1" dirty="0">
                <a:solidFill>
                  <a:srgbClr val="FF0000"/>
                </a:solidFill>
                <a:latin typeface="Arial" panose="020B0604020202020204" pitchFamily="34" charset="0"/>
                <a:cs typeface="Times New Roman" panose="02020603050405020304" pitchFamily="18" charset="0"/>
              </a:rPr>
              <a:t>Jill</a:t>
            </a:r>
            <a:r>
              <a:rPr lang="en-US" altLang="zh-CN" b="1" dirty="0">
                <a:solidFill>
                  <a:schemeClr val="tx1"/>
                </a:solidFill>
                <a:latin typeface="Arial" panose="020B0604020202020204" pitchFamily="34" charset="0"/>
                <a:cs typeface="Times New Roman" panose="02020603050405020304" pitchFamily="18" charset="0"/>
              </a:rPr>
              <a:t>’s answer to the question. </a:t>
            </a:r>
            <a:endParaRPr lang="en-US" altLang="zh-CN" b="1" dirty="0">
              <a:solidFill>
                <a:schemeClr val="tx1"/>
              </a:solidFill>
              <a:latin typeface="Arial" panose="020B0604020202020204" pitchFamily="34" charset="0"/>
              <a:cs typeface="Times New Roman" panose="02020603050405020304" pitchFamily="18" charset="0"/>
            </a:endParaRPr>
          </a:p>
        </p:txBody>
      </p:sp>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24765" y="46990"/>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blinds(horizontal)">
                                      <p:cBhvr>
                                        <p:cTn id="17" dur="500"/>
                                        <p:tgtEl>
                                          <p:spTgt spid="51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3" grpId="0"/>
      <p:bldP spid="4" grpId="0"/>
      <p:bldP spid="5" grpId="0"/>
      <p:bldP spid="6" grpId="0"/>
      <p:bldP spid="9" grpId="0" animBg="1"/>
      <p:bldP spid="2"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commondata" val="eyJoZGlkIjoiNDM4NDRhZjIyZDUyMzExNjg0NmQ2NTc2MzhlMmQ2ZTY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nSpc>
            <a:spcPct val="120000"/>
          </a:lnSpc>
          <a:defRPr b="1" dirty="0">
            <a:cs typeface="Times New Roman" panose="020206030504050203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0</TotalTime>
  <Words>13669</Words>
  <Application>WPS 演示</Application>
  <PresentationFormat>宽屏</PresentationFormat>
  <Paragraphs>524</Paragraphs>
  <Slides>51</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51</vt:i4>
      </vt:variant>
    </vt:vector>
  </HeadingPairs>
  <TitlesOfParts>
    <vt:vector size="61" baseType="lpstr">
      <vt:lpstr>Arial</vt:lpstr>
      <vt:lpstr>宋体</vt:lpstr>
      <vt:lpstr>Wingdings</vt:lpstr>
      <vt:lpstr>Times New Roman</vt:lpstr>
      <vt:lpstr>微软雅黑</vt:lpstr>
      <vt:lpstr>Arial Unicode MS</vt:lpstr>
      <vt:lpstr>Calibri</vt:lpstr>
      <vt:lpstr>GungsuhChe</vt: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
  <cp:lastModifiedBy>Administrator</cp:lastModifiedBy>
  <cp:revision>387</cp:revision>
  <dcterms:created xsi:type="dcterms:W3CDTF">2013-03-17T02:35:00Z</dcterms:created>
  <dcterms:modified xsi:type="dcterms:W3CDTF">2024-11-26T01:07:40Z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B1E2ED9E5A844E8E9B460E1EAF5D2CA9_12</vt:lpwstr>
  </property>
  <property fmtid="{D5CDD505-2E9C-101B-9397-08002B2CF9AE}" pid="3" name="KSOProductBuildVer">
    <vt:lpwstr>2052-12.1.0.18912</vt:lpwstr>
  </property>
</Properties>
</file>